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71" r:id="rId13"/>
    <p:sldId id="269" r:id="rId14"/>
    <p:sldId id="270" r:id="rId15"/>
    <p:sldId id="272" r:id="rId16"/>
    <p:sldId id="273" r:id="rId17"/>
    <p:sldId id="274" r:id="rId18"/>
    <p:sldId id="275" r:id="rId19"/>
    <p:sldId id="276" r:id="rId20"/>
    <p:sldId id="277" r:id="rId21"/>
    <p:sldId id="278" r:id="rId22"/>
    <p:sldId id="279" r:id="rId23"/>
    <p:sldId id="280" r:id="rId24"/>
    <p:sldId id="281" r:id="rId25"/>
    <p:sldId id="282" r:id="rId26"/>
    <p:sldId id="284" r:id="rId27"/>
    <p:sldId id="283" r:id="rId28"/>
    <p:sldId id="286" r:id="rId29"/>
    <p:sldId id="287" r:id="rId30"/>
    <p:sldId id="288" r:id="rId31"/>
    <p:sldId id="289" r:id="rId32"/>
    <p:sldId id="290" r:id="rId33"/>
    <p:sldId id="291" r:id="rId34"/>
    <p:sldId id="292" r:id="rId35"/>
    <p:sldId id="293" r:id="rId36"/>
    <p:sldId id="294" r:id="rId37"/>
    <p:sldId id="295" r:id="rId38"/>
    <p:sldId id="296"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7/21/2016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7/21/2016</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IN"/>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IN"/>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A685359F-4F17-44FE-AC41-B7470C204E06}" type="slidenum">
              <a:rPr lang="en-IN"/>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7/21/2016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7/21/2016</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7/21/2016</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7/21/2016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7/21/2016</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PRINCIPLES OF MANAGEMENT</a:t>
            </a:r>
            <a:endParaRPr lang="en-US" dirty="0"/>
          </a:p>
        </p:txBody>
      </p:sp>
      <p:sp>
        <p:nvSpPr>
          <p:cNvPr id="3" name="Subtitle 2"/>
          <p:cNvSpPr>
            <a:spLocks noGrp="1"/>
          </p:cNvSpPr>
          <p:nvPr>
            <p:ph type="subTitle" idx="1"/>
          </p:nvPr>
        </p:nvSpPr>
        <p:spPr/>
        <p:txBody>
          <a:bodyPr>
            <a:normAutofit fontScale="77500" lnSpcReduction="20000"/>
          </a:bodyPr>
          <a:lstStyle/>
          <a:p>
            <a:endParaRPr lang="en-US" dirty="0" smtClean="0"/>
          </a:p>
          <a:p>
            <a:r>
              <a:rPr lang="en-US" dirty="0" err="1" smtClean="0"/>
              <a:t>Dr.R.Prabhu</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Management</a:t>
            </a:r>
            <a:endParaRPr lang="en-US" dirty="0"/>
          </a:p>
        </p:txBody>
      </p:sp>
      <p:sp>
        <p:nvSpPr>
          <p:cNvPr id="3" name="Content Placeholder 2"/>
          <p:cNvSpPr>
            <a:spLocks noGrp="1"/>
          </p:cNvSpPr>
          <p:nvPr>
            <p:ph sz="quarter" idx="1"/>
          </p:nvPr>
        </p:nvSpPr>
        <p:spPr/>
        <p:txBody>
          <a:bodyPr/>
          <a:lstStyle/>
          <a:p>
            <a:pPr marL="514350" indent="-514350">
              <a:buAutoNum type="arabicPeriod"/>
            </a:pPr>
            <a:r>
              <a:rPr lang="en-US" dirty="0" smtClean="0"/>
              <a:t>Management is a process</a:t>
            </a:r>
          </a:p>
          <a:p>
            <a:pPr marL="514350" indent="-514350">
              <a:buAutoNum type="arabicPeriod"/>
            </a:pPr>
            <a:r>
              <a:rPr lang="en-US" dirty="0" smtClean="0"/>
              <a:t>Management is purpose oriented</a:t>
            </a:r>
          </a:p>
          <a:p>
            <a:pPr marL="514350" indent="-514350">
              <a:buAutoNum type="arabicPeriod"/>
            </a:pPr>
            <a:r>
              <a:rPr lang="en-US" dirty="0" smtClean="0"/>
              <a:t>Management is goal oriented</a:t>
            </a:r>
          </a:p>
          <a:p>
            <a:pPr marL="514350" indent="-514350">
              <a:buAutoNum type="arabicPeriod"/>
            </a:pPr>
            <a:r>
              <a:rPr lang="en-US" dirty="0" smtClean="0"/>
              <a:t>Management is a dynamic process</a:t>
            </a:r>
          </a:p>
          <a:p>
            <a:pPr marL="514350" indent="-514350">
              <a:buAutoNum type="arabicPeriod"/>
            </a:pPr>
            <a:r>
              <a:rPr lang="en-US" dirty="0" smtClean="0"/>
              <a:t>Management is multi-</a:t>
            </a:r>
            <a:r>
              <a:rPr lang="en-US" dirty="0" err="1" smtClean="0"/>
              <a:t>discilplinary</a:t>
            </a:r>
            <a:endParaRPr lang="en-US" dirty="0" smtClean="0"/>
          </a:p>
          <a:p>
            <a:pPr marL="514350" indent="-514350">
              <a:buAutoNum type="arabicPeriod"/>
            </a:pPr>
            <a:r>
              <a:rPr lang="en-US" dirty="0" smtClean="0"/>
              <a:t>Management as a </a:t>
            </a:r>
            <a:r>
              <a:rPr lang="en-US" dirty="0" err="1" smtClean="0"/>
              <a:t>disclipline</a:t>
            </a:r>
            <a:endParaRPr lang="en-US" dirty="0" smtClean="0"/>
          </a:p>
          <a:p>
            <a:pPr marL="514350" indent="-514350">
              <a:buAutoNum type="arabicPeriod"/>
            </a:pPr>
            <a:r>
              <a:rPr lang="en-US" dirty="0" smtClean="0"/>
              <a:t>Management is all pervasive</a:t>
            </a:r>
          </a:p>
          <a:p>
            <a:pPr marL="514350" indent="-514350">
              <a:buAutoNum type="arabicPeriod"/>
            </a:pPr>
            <a:r>
              <a:rPr lang="en-US" dirty="0" smtClean="0"/>
              <a:t>Management is an influence process</a:t>
            </a:r>
          </a:p>
          <a:p>
            <a:pPr marL="514350" indent="-514350">
              <a:buAutoNum type="arabicPeriod"/>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additive="base">
                                        <p:cTn id="5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5" name="Rectangle 9"/>
          <p:cNvSpPr>
            <a:spLocks noGrp="1" noChangeArrowheads="1"/>
          </p:cNvSpPr>
          <p:nvPr>
            <p:ph type="title"/>
          </p:nvPr>
        </p:nvSpPr>
        <p:spPr>
          <a:xfrm>
            <a:off x="457200" y="274638"/>
            <a:ext cx="8229600" cy="868362"/>
          </a:xfrm>
        </p:spPr>
        <p:txBody>
          <a:bodyPr>
            <a:normAutofit fontScale="90000"/>
          </a:bodyPr>
          <a:lstStyle/>
          <a:p>
            <a:r>
              <a:rPr lang="en-US" sz="3200" dirty="0"/>
              <a:t>MANGEMENT AS AN ART OR SCIENCE</a:t>
            </a:r>
            <a:br>
              <a:rPr lang="en-US" sz="3200" dirty="0"/>
            </a:br>
            <a:endParaRPr lang="en-IN" sz="3200" dirty="0"/>
          </a:p>
        </p:txBody>
      </p:sp>
      <p:sp>
        <p:nvSpPr>
          <p:cNvPr id="14349" name="Rectangle 13"/>
          <p:cNvSpPr>
            <a:spLocks noGrp="1" noChangeArrowheads="1"/>
          </p:cNvSpPr>
          <p:nvPr>
            <p:ph type="body" sz="half" idx="1"/>
          </p:nvPr>
        </p:nvSpPr>
        <p:spPr/>
        <p:txBody>
          <a:bodyPr/>
          <a:lstStyle/>
          <a:p>
            <a:pPr marL="533400" indent="-533400">
              <a:buFontTx/>
              <a:buNone/>
            </a:pPr>
            <a:r>
              <a:rPr lang="en-US" sz="2800"/>
              <a:t>   </a:t>
            </a:r>
          </a:p>
          <a:p>
            <a:pPr marL="533400" indent="-533400">
              <a:buFontTx/>
              <a:buAutoNum type="arabicPeriod"/>
            </a:pPr>
            <a:endParaRPr lang="en-IN" sz="2800"/>
          </a:p>
        </p:txBody>
      </p:sp>
      <p:graphicFrame>
        <p:nvGraphicFramePr>
          <p:cNvPr id="14379" name="Group 43"/>
          <p:cNvGraphicFramePr>
            <a:graphicFrameLocks noGrp="1"/>
          </p:cNvGraphicFramePr>
          <p:nvPr>
            <p:ph sz="half" idx="2"/>
          </p:nvPr>
        </p:nvGraphicFramePr>
        <p:xfrm>
          <a:off x="685800" y="1752600"/>
          <a:ext cx="7553643" cy="3169920"/>
        </p:xfrm>
        <a:graphic>
          <a:graphicData uri="http://schemas.openxmlformats.org/drawingml/2006/table">
            <a:tbl>
              <a:tblPr/>
              <a:tblGrid>
                <a:gridCol w="3857133"/>
                <a:gridCol w="3696510"/>
              </a:tblGrid>
              <a:tr h="47082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SCIENCE</a:t>
                      </a:r>
                      <a:endParaRPr kumimoji="0" lang="en-IN" sz="28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cs typeface="Arial" charset="0"/>
                        </a:rPr>
                        <a:t>ART</a:t>
                      </a:r>
                      <a:endParaRPr kumimoji="0" lang="en-IN" sz="28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0953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1.Advances by knowledge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2.Proofs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3.Predicts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4.Defines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5.Measures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6.Interests</a:t>
                      </a:r>
                      <a:endParaRPr kumimoji="0" lang="en-IN" sz="24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1.Advances by practices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2.Feels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3.Guesses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4.Describes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5.Opinions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6.Expresses</a:t>
                      </a:r>
                      <a:endParaRPr kumimoji="0" lang="en-IN" sz="24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345"/>
                                        </p:tgtEl>
                                        <p:attrNameLst>
                                          <p:attrName>style.visibility</p:attrName>
                                        </p:attrNameLst>
                                      </p:cBhvr>
                                      <p:to>
                                        <p:strVal val="visible"/>
                                      </p:to>
                                    </p:set>
                                    <p:animEffect transition="in" filter="checkerboard(across)">
                                      <p:cBhvr>
                                        <p:cTn id="7" dur="500"/>
                                        <p:tgtEl>
                                          <p:spTgt spid="1434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4379"/>
                                        </p:tgtEl>
                                        <p:attrNameLst>
                                          <p:attrName>style.visibility</p:attrName>
                                        </p:attrNameLst>
                                      </p:cBhvr>
                                      <p:to>
                                        <p:strVal val="visible"/>
                                      </p:to>
                                    </p:set>
                                    <p:animEffect transition="in" filter="blinds(horizontal)">
                                      <p:cBhvr>
                                        <p:cTn id="12" dur="500"/>
                                        <p:tgtEl>
                                          <p:spTgt spid="143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Levels of Management</a:t>
            </a:r>
            <a:endParaRPr lang="en-US" dirty="0"/>
          </a:p>
        </p:txBody>
      </p:sp>
      <p:sp>
        <p:nvSpPr>
          <p:cNvPr id="6" name="Content Placeholder 5"/>
          <p:cNvSpPr>
            <a:spLocks noGrp="1"/>
          </p:cNvSpPr>
          <p:nvPr>
            <p:ph sz="quarter" idx="1"/>
          </p:nvPr>
        </p:nvSpPr>
        <p:spPr/>
        <p:txBody>
          <a:bodyPr/>
          <a:lstStyle/>
          <a:p>
            <a:pPr>
              <a:buNone/>
            </a:pPr>
            <a:endParaRPr lang="en-US" dirty="0" smtClean="0"/>
          </a:p>
          <a:p>
            <a:pPr>
              <a:buNone/>
            </a:pPr>
            <a:endParaRPr lang="en-US" dirty="0" smtClean="0"/>
          </a:p>
          <a:p>
            <a:pPr>
              <a:buNone/>
            </a:pPr>
            <a:r>
              <a:rPr lang="en-US" dirty="0" smtClean="0"/>
              <a:t>                                              Top level</a:t>
            </a:r>
          </a:p>
          <a:p>
            <a:pPr>
              <a:buNone/>
            </a:pPr>
            <a:endParaRPr lang="en-US" dirty="0" smtClean="0"/>
          </a:p>
          <a:p>
            <a:pPr>
              <a:buNone/>
            </a:pPr>
            <a:r>
              <a:rPr lang="en-US" dirty="0" smtClean="0"/>
              <a:t>						   Middle level</a:t>
            </a:r>
          </a:p>
          <a:p>
            <a:pPr>
              <a:buNone/>
            </a:pPr>
            <a:endParaRPr lang="en-US" dirty="0" smtClean="0"/>
          </a:p>
          <a:p>
            <a:pPr>
              <a:buNone/>
            </a:pPr>
            <a:r>
              <a:rPr lang="en-US" dirty="0" smtClean="0"/>
              <a:t>						   Lower level</a:t>
            </a:r>
            <a:endParaRPr lang="en-US" dirty="0"/>
          </a:p>
        </p:txBody>
      </p:sp>
      <p:cxnSp>
        <p:nvCxnSpPr>
          <p:cNvPr id="12" name="Straight Connector 11"/>
          <p:cNvCxnSpPr/>
          <p:nvPr/>
        </p:nvCxnSpPr>
        <p:spPr>
          <a:xfrm rot="5400000">
            <a:off x="228600" y="3276600"/>
            <a:ext cx="3124200" cy="129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371600" y="3429000"/>
            <a:ext cx="3124200" cy="990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143000" y="5410200"/>
            <a:ext cx="2362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905000" y="3657600"/>
            <a:ext cx="990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447800" y="4724400"/>
            <a:ext cx="1752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667000" y="3048000"/>
            <a:ext cx="2590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2971800" y="4114800"/>
            <a:ext cx="25146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3276600" y="4953000"/>
            <a:ext cx="2133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LEVELS OF MANAGEMENT</a:t>
            </a:r>
            <a:endParaRPr lang="en-IN"/>
          </a:p>
        </p:txBody>
      </p:sp>
      <p:sp>
        <p:nvSpPr>
          <p:cNvPr id="26668" name="Rectangle 44"/>
          <p:cNvSpPr>
            <a:spLocks noGrp="1" noChangeArrowheads="1"/>
          </p:cNvSpPr>
          <p:nvPr>
            <p:ph type="body" sz="half" idx="1"/>
          </p:nvPr>
        </p:nvSpPr>
        <p:spPr/>
        <p:txBody>
          <a:bodyPr/>
          <a:lstStyle/>
          <a:p>
            <a:pPr>
              <a:buFontTx/>
              <a:buNone/>
            </a:pPr>
            <a:endParaRPr lang="en-US" sz="2800"/>
          </a:p>
          <a:p>
            <a:pPr>
              <a:buFontTx/>
              <a:buNone/>
            </a:pPr>
            <a:r>
              <a:rPr lang="en-US" sz="2800"/>
              <a:t>           TOP LEVEL</a:t>
            </a:r>
          </a:p>
          <a:p>
            <a:pPr>
              <a:buFontTx/>
              <a:buNone/>
            </a:pPr>
            <a:endParaRPr lang="en-US" sz="2800"/>
          </a:p>
          <a:p>
            <a:pPr>
              <a:buFontTx/>
              <a:buNone/>
            </a:pPr>
            <a:endParaRPr lang="en-US" sz="2800"/>
          </a:p>
          <a:p>
            <a:pPr>
              <a:buFontTx/>
              <a:buNone/>
            </a:pPr>
            <a:r>
              <a:rPr lang="en-US" sz="2800"/>
              <a:t>         MIDDLE LEVEL</a:t>
            </a:r>
          </a:p>
          <a:p>
            <a:pPr>
              <a:buFontTx/>
              <a:buNone/>
            </a:pPr>
            <a:endParaRPr lang="en-US" sz="2800"/>
          </a:p>
          <a:p>
            <a:pPr>
              <a:buFontTx/>
              <a:buNone/>
            </a:pPr>
            <a:endParaRPr lang="en-US" sz="2800"/>
          </a:p>
          <a:p>
            <a:pPr>
              <a:buFontTx/>
              <a:buNone/>
            </a:pPr>
            <a:r>
              <a:rPr lang="en-US" sz="2800"/>
              <a:t>         LOWER LEVEL</a:t>
            </a:r>
            <a:endParaRPr lang="en-IN" sz="2800"/>
          </a:p>
        </p:txBody>
      </p:sp>
      <p:graphicFrame>
        <p:nvGraphicFramePr>
          <p:cNvPr id="26672" name="Group 48"/>
          <p:cNvGraphicFramePr>
            <a:graphicFrameLocks noGrp="1"/>
          </p:cNvGraphicFramePr>
          <p:nvPr>
            <p:ph sz="half" idx="2"/>
          </p:nvPr>
        </p:nvGraphicFramePr>
        <p:xfrm>
          <a:off x="4648200" y="1600200"/>
          <a:ext cx="4038600" cy="4560126"/>
        </p:xfrm>
        <a:graphic>
          <a:graphicData uri="http://schemas.openxmlformats.org/drawingml/2006/table">
            <a:tbl>
              <a:tblPr/>
              <a:tblGrid>
                <a:gridCol w="4038600"/>
              </a:tblGrid>
              <a:tr h="1508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ADMINISTRTION</a:t>
                      </a:r>
                      <a:endParaRPr kumimoji="0" lang="en-IN" sz="2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9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8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             MANAGEMENT</a:t>
                      </a:r>
                      <a:endParaRPr kumimoji="0" lang="en-IN" sz="2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6673" name="Line 49"/>
          <p:cNvSpPr>
            <a:spLocks noChangeShapeType="1"/>
          </p:cNvSpPr>
          <p:nvPr/>
        </p:nvSpPr>
        <p:spPr bwMode="auto">
          <a:xfrm flipV="1">
            <a:off x="4648200" y="1524000"/>
            <a:ext cx="4114800" cy="464820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Roles of a Manager</a:t>
            </a:r>
            <a:endParaRPr lang="en-US" dirty="0"/>
          </a:p>
        </p:txBody>
      </p:sp>
      <p:sp>
        <p:nvSpPr>
          <p:cNvPr id="6" name="Content Placeholder 5"/>
          <p:cNvSpPr>
            <a:spLocks noGrp="1"/>
          </p:cNvSpPr>
          <p:nvPr>
            <p:ph sz="quarter" idx="1"/>
          </p:nvPr>
        </p:nvSpPr>
        <p:spPr/>
        <p:txBody>
          <a:bodyPr>
            <a:normAutofit fontScale="70000" lnSpcReduction="20000"/>
          </a:bodyPr>
          <a:lstStyle/>
          <a:p>
            <a:pPr>
              <a:buNone/>
            </a:pPr>
            <a:r>
              <a:rPr lang="en-US" dirty="0" smtClean="0"/>
              <a:t>Henry </a:t>
            </a:r>
            <a:r>
              <a:rPr lang="en-US" dirty="0" err="1" smtClean="0"/>
              <a:t>Mintzberg</a:t>
            </a:r>
            <a:r>
              <a:rPr lang="en-US" dirty="0" smtClean="0"/>
              <a:t> three roles of managers</a:t>
            </a:r>
          </a:p>
          <a:p>
            <a:pPr marL="514350" indent="-514350">
              <a:buNone/>
            </a:pPr>
            <a:r>
              <a:rPr lang="en-US" dirty="0" smtClean="0"/>
              <a:t>   1. Interpersonal Role</a:t>
            </a:r>
          </a:p>
          <a:p>
            <a:pPr marL="834390" lvl="1" indent="-514350">
              <a:buNone/>
            </a:pPr>
            <a:r>
              <a:rPr lang="en-US" dirty="0" smtClean="0"/>
              <a:t>	A. Figure head</a:t>
            </a:r>
          </a:p>
          <a:p>
            <a:pPr marL="834390" lvl="1" indent="-514350">
              <a:buNone/>
            </a:pPr>
            <a:r>
              <a:rPr lang="en-US" dirty="0" smtClean="0"/>
              <a:t>	B. Leader</a:t>
            </a:r>
          </a:p>
          <a:p>
            <a:pPr marL="834390" lvl="1" indent="-514350">
              <a:buNone/>
            </a:pPr>
            <a:r>
              <a:rPr lang="en-US" dirty="0" smtClean="0"/>
              <a:t>	C. liaison</a:t>
            </a:r>
          </a:p>
          <a:p>
            <a:pPr marL="834390" lvl="1" indent="-514350">
              <a:buNone/>
            </a:pPr>
            <a:r>
              <a:rPr lang="en-US" dirty="0" smtClean="0"/>
              <a:t>2. Informational Role</a:t>
            </a:r>
          </a:p>
          <a:p>
            <a:pPr marL="834390" lvl="1" indent="-514350">
              <a:buNone/>
            </a:pPr>
            <a:r>
              <a:rPr lang="en-US" dirty="0" smtClean="0"/>
              <a:t>	A. Monitor</a:t>
            </a:r>
          </a:p>
          <a:p>
            <a:pPr marL="834390" lvl="1" indent="-514350">
              <a:buNone/>
            </a:pPr>
            <a:r>
              <a:rPr lang="en-US" dirty="0" smtClean="0"/>
              <a:t>	B. Disseminator</a:t>
            </a:r>
          </a:p>
          <a:p>
            <a:pPr marL="834390" lvl="1" indent="-514350">
              <a:buNone/>
            </a:pPr>
            <a:r>
              <a:rPr lang="en-US" dirty="0" smtClean="0"/>
              <a:t>	C. Spokesperson</a:t>
            </a:r>
          </a:p>
          <a:p>
            <a:pPr marL="834390" lvl="1" indent="-514350">
              <a:buNone/>
            </a:pPr>
            <a:r>
              <a:rPr lang="en-US" dirty="0" smtClean="0"/>
              <a:t>3. Decisional Role</a:t>
            </a:r>
          </a:p>
          <a:p>
            <a:pPr marL="834390" lvl="1" indent="-514350">
              <a:buNone/>
            </a:pPr>
            <a:r>
              <a:rPr lang="en-US" dirty="0" smtClean="0"/>
              <a:t>	A. Entrepreneur Role</a:t>
            </a:r>
          </a:p>
          <a:p>
            <a:pPr marL="834390" lvl="1" indent="-514350">
              <a:buNone/>
            </a:pPr>
            <a:r>
              <a:rPr lang="en-US" dirty="0" smtClean="0"/>
              <a:t>	B. Disturbance handler</a:t>
            </a:r>
          </a:p>
          <a:p>
            <a:pPr marL="834390" lvl="1" indent="-514350">
              <a:buNone/>
            </a:pPr>
            <a:r>
              <a:rPr lang="en-US" dirty="0" smtClean="0"/>
              <a:t>	C. Resource Allocator</a:t>
            </a:r>
          </a:p>
          <a:p>
            <a:pPr marL="834390" lvl="1" indent="-514350">
              <a:buNone/>
            </a:pPr>
            <a:r>
              <a:rPr lang="en-US" dirty="0" smtClean="0"/>
              <a:t>	D. Negotiator</a:t>
            </a:r>
          </a:p>
          <a:p>
            <a:pPr marL="834390" lvl="1" indent="-514350">
              <a:buNone/>
            </a:pPr>
            <a:endParaRPr lang="en-US" dirty="0" smtClean="0"/>
          </a:p>
          <a:p>
            <a:pPr marL="834390" lvl="1" indent="-514350">
              <a:buAutoNum type="arabicPeriod"/>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linds(horizontal)">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linds(horizontal)">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linds(horizontal)">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linds(horizontal)">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linds(horizontal)">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linds(horizontal)">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linds(horizontal)">
                                      <p:cBhvr>
                                        <p:cTn id="42" dur="5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blinds(horizontal)">
                                      <p:cBhvr>
                                        <p:cTn id="47" dur="500"/>
                                        <p:tgtEl>
                                          <p:spTgt spid="6">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Effect transition="in" filter="blinds(horizontal)">
                                      <p:cBhvr>
                                        <p:cTn id="52" dur="500"/>
                                        <p:tgtEl>
                                          <p:spTgt spid="6">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6">
                                            <p:txEl>
                                              <p:pRg st="9" end="9"/>
                                            </p:txEl>
                                          </p:spTgt>
                                        </p:tgtEl>
                                        <p:attrNameLst>
                                          <p:attrName>style.visibility</p:attrName>
                                        </p:attrNameLst>
                                      </p:cBhvr>
                                      <p:to>
                                        <p:strVal val="visible"/>
                                      </p:to>
                                    </p:set>
                                    <p:animEffect transition="in" filter="blinds(horizontal)">
                                      <p:cBhvr>
                                        <p:cTn id="57" dur="500"/>
                                        <p:tgtEl>
                                          <p:spTgt spid="6">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6">
                                            <p:txEl>
                                              <p:pRg st="10" end="10"/>
                                            </p:txEl>
                                          </p:spTgt>
                                        </p:tgtEl>
                                        <p:attrNameLst>
                                          <p:attrName>style.visibility</p:attrName>
                                        </p:attrNameLst>
                                      </p:cBhvr>
                                      <p:to>
                                        <p:strVal val="visible"/>
                                      </p:to>
                                    </p:set>
                                    <p:animEffect transition="in" filter="blinds(horizontal)">
                                      <p:cBhvr>
                                        <p:cTn id="62" dur="500"/>
                                        <p:tgtEl>
                                          <p:spTgt spid="6">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6">
                                            <p:txEl>
                                              <p:pRg st="11" end="11"/>
                                            </p:txEl>
                                          </p:spTgt>
                                        </p:tgtEl>
                                        <p:attrNameLst>
                                          <p:attrName>style.visibility</p:attrName>
                                        </p:attrNameLst>
                                      </p:cBhvr>
                                      <p:to>
                                        <p:strVal val="visible"/>
                                      </p:to>
                                    </p:set>
                                    <p:animEffect transition="in" filter="blinds(horizontal)">
                                      <p:cBhvr>
                                        <p:cTn id="67" dur="500"/>
                                        <p:tgtEl>
                                          <p:spTgt spid="6">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6">
                                            <p:txEl>
                                              <p:pRg st="12" end="12"/>
                                            </p:txEl>
                                          </p:spTgt>
                                        </p:tgtEl>
                                        <p:attrNameLst>
                                          <p:attrName>style.visibility</p:attrName>
                                        </p:attrNameLst>
                                      </p:cBhvr>
                                      <p:to>
                                        <p:strVal val="visible"/>
                                      </p:to>
                                    </p:set>
                                    <p:animEffect transition="in" filter="blinds(horizontal)">
                                      <p:cBhvr>
                                        <p:cTn id="72" dur="500"/>
                                        <p:tgtEl>
                                          <p:spTgt spid="6">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6">
                                            <p:txEl>
                                              <p:pRg st="13" end="13"/>
                                            </p:txEl>
                                          </p:spTgt>
                                        </p:tgtEl>
                                        <p:attrNameLst>
                                          <p:attrName>style.visibility</p:attrName>
                                        </p:attrNameLst>
                                      </p:cBhvr>
                                      <p:to>
                                        <p:strVal val="visible"/>
                                      </p:to>
                                    </p:set>
                                    <p:animEffect transition="in" filter="blinds(horizontal)">
                                      <p:cBhvr>
                                        <p:cTn id="77" dur="500"/>
                                        <p:tgtEl>
                                          <p:spTgt spid="6">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Classical Management theories</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dirty="0" smtClean="0"/>
              <a:t>   These theories emerged in the early years of the century (1900-1930)</a:t>
            </a:r>
          </a:p>
          <a:p>
            <a:pPr>
              <a:buNone/>
            </a:pPr>
            <a:endParaRPr lang="en-US" dirty="0" smtClean="0"/>
          </a:p>
          <a:p>
            <a:pPr>
              <a:buNone/>
            </a:pPr>
            <a:r>
              <a:rPr lang="en-US" dirty="0" smtClean="0"/>
              <a:t>	Classical management consists of two distinct branches</a:t>
            </a:r>
          </a:p>
          <a:p>
            <a:pPr>
              <a:buNone/>
            </a:pPr>
            <a:endParaRPr lang="en-US" dirty="0" smtClean="0"/>
          </a:p>
          <a:p>
            <a:pPr marL="514350" indent="-514350">
              <a:buAutoNum type="arabicPeriod"/>
            </a:pPr>
            <a:r>
              <a:rPr lang="en-US" dirty="0" smtClean="0"/>
              <a:t>Scientific management and</a:t>
            </a:r>
          </a:p>
          <a:p>
            <a:pPr marL="514350" indent="-514350">
              <a:buAutoNum type="arabicPeriod"/>
            </a:pPr>
            <a:endParaRPr lang="en-US" dirty="0" smtClean="0"/>
          </a:p>
          <a:p>
            <a:pPr marL="514350" indent="-514350">
              <a:buAutoNum type="arabicPeriod"/>
            </a:pPr>
            <a:r>
              <a:rPr lang="en-US" dirty="0" smtClean="0"/>
              <a:t>Administrative management theory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ox(i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classical management</a:t>
            </a:r>
            <a:endParaRPr lang="en-US" dirty="0"/>
          </a:p>
        </p:txBody>
      </p:sp>
      <p:sp>
        <p:nvSpPr>
          <p:cNvPr id="3" name="Content Placeholder 2"/>
          <p:cNvSpPr>
            <a:spLocks noGrp="1"/>
          </p:cNvSpPr>
          <p:nvPr>
            <p:ph sz="quarter" idx="1"/>
          </p:nvPr>
        </p:nvSpPr>
        <p:spPr/>
        <p:txBody>
          <a:bodyPr>
            <a:normAutofit fontScale="92500" lnSpcReduction="10000"/>
          </a:bodyPr>
          <a:lstStyle/>
          <a:p>
            <a:pPr marL="514350" indent="-514350">
              <a:buAutoNum type="arabicPeriod"/>
            </a:pPr>
            <a:r>
              <a:rPr lang="en-US" dirty="0" smtClean="0"/>
              <a:t>It is closely associated with the industrial revolution and development of large scale industries which demanded the development of new forms of </a:t>
            </a:r>
            <a:r>
              <a:rPr lang="en-US" dirty="0" err="1" smtClean="0"/>
              <a:t>organisation</a:t>
            </a:r>
            <a:r>
              <a:rPr lang="en-US" dirty="0" smtClean="0"/>
              <a:t> and management.</a:t>
            </a:r>
          </a:p>
          <a:p>
            <a:pPr marL="514350" indent="-514350">
              <a:buAutoNum type="arabicPeriod"/>
            </a:pPr>
            <a:r>
              <a:rPr lang="en-US" dirty="0" smtClean="0"/>
              <a:t>It is based on scientific, administrative and bureaucratic model.</a:t>
            </a:r>
          </a:p>
          <a:p>
            <a:pPr marL="514350" indent="-514350">
              <a:buAutoNum type="arabicPeriod"/>
            </a:pPr>
            <a:r>
              <a:rPr lang="en-US" dirty="0" smtClean="0"/>
              <a:t>Management thought focused on productivity, job content, structure, standardization, simplification and specialization.</a:t>
            </a:r>
          </a:p>
          <a:p>
            <a:pPr marL="514350" indent="-514350">
              <a:buAutoNum type="arabicPeriod"/>
            </a:pPr>
            <a:r>
              <a:rPr lang="en-US" dirty="0" smtClean="0"/>
              <a:t>Scientific approach towards organization and management.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TAYLOR AND SCIENTIFIC MANAGEMENT</a:t>
            </a:r>
            <a:endParaRPr lang="en-US" dirty="0"/>
          </a:p>
        </p:txBody>
      </p:sp>
      <p:sp>
        <p:nvSpPr>
          <p:cNvPr id="3" name="Content Placeholder 2"/>
          <p:cNvSpPr>
            <a:spLocks noGrp="1"/>
          </p:cNvSpPr>
          <p:nvPr>
            <p:ph sz="quarter" idx="1"/>
          </p:nvPr>
        </p:nvSpPr>
        <p:spPr/>
        <p:txBody>
          <a:bodyPr>
            <a:normAutofit fontScale="85000" lnSpcReduction="20000"/>
          </a:bodyPr>
          <a:lstStyle/>
          <a:p>
            <a:pPr marL="457200" indent="-457200">
              <a:lnSpc>
                <a:spcPct val="90000"/>
              </a:lnSpc>
              <a:buFontTx/>
              <a:buNone/>
            </a:pPr>
            <a:r>
              <a:rPr lang="en-US" sz="3200" dirty="0" smtClean="0"/>
              <a:t>	Fredrick Taylor defined the basic problem of managing as the art of knowing exactly what you want one to do and see that they do it in the best and cheapest way.</a:t>
            </a:r>
          </a:p>
          <a:p>
            <a:pPr marL="457200" indent="-457200">
              <a:lnSpc>
                <a:spcPct val="90000"/>
              </a:lnSpc>
              <a:buFontTx/>
              <a:buNone/>
            </a:pPr>
            <a:r>
              <a:rPr lang="en-US" sz="3200" dirty="0" smtClean="0"/>
              <a:t>	Taylor joined Midvale Steel company as a worker and later became supervisor. Here he completed ME and </a:t>
            </a:r>
            <a:r>
              <a:rPr lang="en-US" sz="3200" dirty="0" err="1" smtClean="0"/>
              <a:t>joineed</a:t>
            </a:r>
            <a:r>
              <a:rPr lang="en-US" sz="3200" dirty="0" smtClean="0"/>
              <a:t> Bethlehem Steel company. In both these places he carried on experiments on how to increase the efficiency of people.</a:t>
            </a:r>
          </a:p>
          <a:p>
            <a:pPr marL="457200" indent="-457200">
              <a:lnSpc>
                <a:spcPct val="90000"/>
              </a:lnSpc>
              <a:buFontTx/>
              <a:buNone/>
            </a:pPr>
            <a:endParaRPr lang="en-US" sz="3200" dirty="0" smtClean="0"/>
          </a:p>
          <a:p>
            <a:pPr marL="457200" indent="-457200">
              <a:lnSpc>
                <a:spcPct val="90000"/>
              </a:lnSpc>
              <a:buFontTx/>
              <a:buNone/>
            </a:pPr>
            <a:r>
              <a:rPr lang="en-US" sz="3200" dirty="0" smtClean="0"/>
              <a:t>	Taylors contributions can be described in two parts</a:t>
            </a:r>
          </a:p>
          <a:p>
            <a:pPr marL="457200" indent="-457200">
              <a:lnSpc>
                <a:spcPct val="90000"/>
              </a:lnSpc>
              <a:buFontTx/>
              <a:buAutoNum type="arabicPeriod"/>
            </a:pPr>
            <a:r>
              <a:rPr lang="en-US" sz="3200" dirty="0" smtClean="0"/>
              <a:t>Main features of scientific management and</a:t>
            </a:r>
          </a:p>
          <a:p>
            <a:pPr marL="457200" indent="-457200">
              <a:lnSpc>
                <a:spcPct val="90000"/>
              </a:lnSpc>
              <a:buFontTx/>
              <a:buAutoNum type="arabicPeriod"/>
            </a:pPr>
            <a:r>
              <a:rPr lang="en-US" sz="3200" dirty="0" smtClean="0"/>
              <a:t>Principles of scientific management</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linds(horizont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blinds(horizontal)">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linds(horizontal)">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blinds(horizontal)">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blinds(horizontal)">
                                      <p:cBhvr>
                                        <p:cTn id="4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Main features of Scientific Management</a:t>
            </a:r>
            <a:endParaRPr lang="en-US" dirty="0"/>
          </a:p>
        </p:txBody>
      </p:sp>
      <p:sp>
        <p:nvSpPr>
          <p:cNvPr id="3" name="Content Placeholder 2"/>
          <p:cNvSpPr>
            <a:spLocks noGrp="1"/>
          </p:cNvSpPr>
          <p:nvPr>
            <p:ph sz="quarter" idx="1"/>
          </p:nvPr>
        </p:nvSpPr>
        <p:spPr/>
        <p:txBody>
          <a:bodyPr>
            <a:normAutofit fontScale="77500" lnSpcReduction="20000"/>
          </a:bodyPr>
          <a:lstStyle/>
          <a:p>
            <a:pPr marL="609600" indent="-609600">
              <a:lnSpc>
                <a:spcPct val="90000"/>
              </a:lnSpc>
              <a:buFontTx/>
              <a:buAutoNum type="arabicPeriod"/>
            </a:pPr>
            <a:r>
              <a:rPr lang="en-US" sz="3200" b="1" dirty="0" smtClean="0"/>
              <a:t>Separation</a:t>
            </a:r>
            <a:r>
              <a:rPr lang="en-US" sz="3200" dirty="0" smtClean="0"/>
              <a:t> – of planning and doing. Planning should be done by superiors and operational work by workers</a:t>
            </a:r>
          </a:p>
          <a:p>
            <a:pPr marL="609600" indent="-609600">
              <a:lnSpc>
                <a:spcPct val="90000"/>
              </a:lnSpc>
              <a:buFontTx/>
              <a:buAutoNum type="arabicPeriod"/>
            </a:pPr>
            <a:r>
              <a:rPr lang="en-US" sz="3200" b="1" dirty="0" smtClean="0"/>
              <a:t>Functional Foremanship</a:t>
            </a:r>
            <a:r>
              <a:rPr lang="en-US" sz="3200" dirty="0" smtClean="0"/>
              <a:t> – This is against the unity of command as a lot of planning </a:t>
            </a:r>
            <a:r>
              <a:rPr lang="en-US" sz="3200" dirty="0" err="1" smtClean="0"/>
              <a:t>incharge</a:t>
            </a:r>
            <a:r>
              <a:rPr lang="en-US" sz="3200" dirty="0" smtClean="0"/>
              <a:t> people and production </a:t>
            </a:r>
            <a:r>
              <a:rPr lang="en-US" sz="3200" dirty="0" err="1" smtClean="0"/>
              <a:t>incharge</a:t>
            </a:r>
            <a:r>
              <a:rPr lang="en-US" sz="3200" dirty="0" smtClean="0"/>
              <a:t> people give orders to one worker</a:t>
            </a:r>
          </a:p>
          <a:p>
            <a:pPr marL="609600" indent="-609600">
              <a:lnSpc>
                <a:spcPct val="90000"/>
              </a:lnSpc>
              <a:buFontTx/>
              <a:buAutoNum type="arabicPeriod"/>
            </a:pPr>
            <a:r>
              <a:rPr lang="en-US" sz="3200" b="1" dirty="0" smtClean="0"/>
              <a:t>Job Analysis </a:t>
            </a:r>
            <a:r>
              <a:rPr lang="en-US" sz="3200" dirty="0" smtClean="0"/>
              <a:t>– It was done to find out one best way of doing things. This is determined by </a:t>
            </a:r>
          </a:p>
          <a:p>
            <a:pPr marL="609600" indent="-609600">
              <a:lnSpc>
                <a:spcPct val="90000"/>
              </a:lnSpc>
              <a:buFontTx/>
              <a:buNone/>
            </a:pPr>
            <a:r>
              <a:rPr lang="en-US" sz="3200" dirty="0" smtClean="0"/>
              <a:t>		a. Time Study and</a:t>
            </a:r>
          </a:p>
          <a:p>
            <a:pPr marL="609600" indent="-609600">
              <a:lnSpc>
                <a:spcPct val="90000"/>
              </a:lnSpc>
              <a:buFontTx/>
              <a:buNone/>
            </a:pPr>
            <a:r>
              <a:rPr lang="en-US" sz="3200" dirty="0" smtClean="0"/>
              <a:t>		b. Motion Study.</a:t>
            </a:r>
          </a:p>
          <a:p>
            <a:pPr marL="609600" indent="-609600">
              <a:lnSpc>
                <a:spcPct val="90000"/>
              </a:lnSpc>
              <a:buFontTx/>
              <a:buAutoNum type="arabicPeriod" startAt="4"/>
            </a:pPr>
            <a:r>
              <a:rPr lang="en-US" sz="3200" b="1" dirty="0" err="1" smtClean="0"/>
              <a:t>Standardisation</a:t>
            </a:r>
            <a:r>
              <a:rPr lang="en-US" sz="3200" dirty="0" smtClean="0"/>
              <a:t> – Should be maintained in respect of instruments and tools, period of work, amount of work, working conditions and cost of production.</a:t>
            </a:r>
            <a:endParaRPr lang="en-IN" sz="32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linds(horizontal)">
                                      <p:cBhvr>
                                        <p:cTn id="25" dur="500"/>
                                        <p:tgtEl>
                                          <p:spTgt spid="3">
                                            <p:txEl>
                                              <p:pRg st="3" end="3"/>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blinds(horizontal)">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blinds(horizontal)">
                                      <p:cBhvr>
                                        <p:cTn id="3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lnSpcReduction="10000"/>
          </a:bodyPr>
          <a:lstStyle/>
          <a:p>
            <a:pPr>
              <a:lnSpc>
                <a:spcPct val="80000"/>
              </a:lnSpc>
              <a:buFontTx/>
              <a:buNone/>
            </a:pPr>
            <a:r>
              <a:rPr lang="en-US" sz="3200" dirty="0" smtClean="0"/>
              <a:t>5. </a:t>
            </a:r>
            <a:r>
              <a:rPr lang="en-US" sz="3200" b="1" dirty="0" smtClean="0"/>
              <a:t>Scientific selection and training of people </a:t>
            </a:r>
            <a:r>
              <a:rPr lang="en-US" sz="3200" dirty="0" smtClean="0"/>
              <a:t>– Education, work experience, aptitude, physical strength etc of people to be considered while selection.</a:t>
            </a:r>
          </a:p>
          <a:p>
            <a:pPr>
              <a:lnSpc>
                <a:spcPct val="80000"/>
              </a:lnSpc>
              <a:buFontTx/>
              <a:buNone/>
            </a:pPr>
            <a:r>
              <a:rPr lang="en-US" sz="3200" dirty="0" smtClean="0"/>
              <a:t>6. </a:t>
            </a:r>
            <a:r>
              <a:rPr lang="en-US" sz="3200" b="1" dirty="0" smtClean="0"/>
              <a:t>Financial incentives</a:t>
            </a:r>
          </a:p>
          <a:p>
            <a:pPr>
              <a:lnSpc>
                <a:spcPct val="80000"/>
              </a:lnSpc>
              <a:buFontTx/>
              <a:buNone/>
            </a:pPr>
            <a:r>
              <a:rPr lang="en-US" sz="3200" dirty="0" smtClean="0"/>
              <a:t>7. </a:t>
            </a:r>
            <a:r>
              <a:rPr lang="en-US" sz="3200" b="1" dirty="0" smtClean="0"/>
              <a:t>Mental Revolution </a:t>
            </a:r>
            <a:r>
              <a:rPr lang="en-US" sz="3200" dirty="0" smtClean="0"/>
              <a:t>– mental co-</a:t>
            </a:r>
            <a:r>
              <a:rPr lang="en-US" sz="3200" dirty="0" err="1" smtClean="0"/>
              <a:t>operatio</a:t>
            </a:r>
            <a:r>
              <a:rPr lang="en-US" sz="3200" dirty="0" smtClean="0"/>
              <a:t> between management and workers should exist for this and there must be a mental change in both parties</a:t>
            </a:r>
          </a:p>
          <a:p>
            <a:pPr>
              <a:lnSpc>
                <a:spcPct val="80000"/>
              </a:lnSpc>
              <a:buFontTx/>
              <a:buNone/>
            </a:pPr>
            <a:r>
              <a:rPr lang="en-US" sz="3200" dirty="0" smtClean="0"/>
              <a:t>8. </a:t>
            </a:r>
            <a:r>
              <a:rPr lang="en-US" sz="3200" b="1" dirty="0" smtClean="0"/>
              <a:t>Economy</a:t>
            </a:r>
            <a:r>
              <a:rPr lang="en-US" sz="3200" dirty="0" smtClean="0"/>
              <a:t> – Adequate consideration to be given to the economy and profit while planning</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PRABHU\Desktop\IMG_6221.JPG"/>
          <p:cNvPicPr>
            <a:picLocks noGrp="1" noChangeAspect="1" noChangeArrowheads="1"/>
          </p:cNvPicPr>
          <p:nvPr>
            <p:ph sz="quarter" idx="1"/>
          </p:nvPr>
        </p:nvPicPr>
        <p:blipFill>
          <a:blip r:embed="rId2" cstate="print"/>
          <a:srcRect/>
          <a:stretch>
            <a:fillRect/>
          </a:stretch>
        </p:blipFill>
        <p:spPr bwMode="auto">
          <a:xfrm>
            <a:off x="2362200" y="457200"/>
            <a:ext cx="4724400" cy="58674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2.Principles of Scientific Management</a:t>
            </a:r>
            <a:endParaRPr lang="en-US" dirty="0"/>
          </a:p>
        </p:txBody>
      </p:sp>
      <p:sp>
        <p:nvSpPr>
          <p:cNvPr id="3" name="Content Placeholder 2"/>
          <p:cNvSpPr>
            <a:spLocks noGrp="1"/>
          </p:cNvSpPr>
          <p:nvPr>
            <p:ph sz="quarter" idx="1"/>
          </p:nvPr>
        </p:nvSpPr>
        <p:spPr/>
        <p:txBody>
          <a:bodyPr>
            <a:normAutofit lnSpcReduction="10000"/>
          </a:bodyPr>
          <a:lstStyle/>
          <a:p>
            <a:pPr marL="609600" indent="-609600">
              <a:lnSpc>
                <a:spcPct val="90000"/>
              </a:lnSpc>
              <a:buFontTx/>
              <a:buAutoNum type="arabicPeriod"/>
            </a:pPr>
            <a:r>
              <a:rPr lang="en-US" sz="3200" dirty="0" smtClean="0"/>
              <a:t>Replacing the rule of the thumb with science</a:t>
            </a:r>
          </a:p>
          <a:p>
            <a:pPr marL="609600" indent="-609600">
              <a:lnSpc>
                <a:spcPct val="90000"/>
              </a:lnSpc>
              <a:buFontTx/>
              <a:buAutoNum type="arabicPeriod"/>
            </a:pPr>
            <a:endParaRPr lang="en-US" sz="3200" dirty="0" smtClean="0"/>
          </a:p>
          <a:p>
            <a:pPr marL="609600" indent="-609600">
              <a:lnSpc>
                <a:spcPct val="90000"/>
              </a:lnSpc>
              <a:buFontTx/>
              <a:buAutoNum type="arabicPeriod"/>
            </a:pPr>
            <a:r>
              <a:rPr lang="en-US" sz="3200" dirty="0" smtClean="0"/>
              <a:t>Harmony in group action</a:t>
            </a:r>
          </a:p>
          <a:p>
            <a:pPr marL="609600" indent="-609600">
              <a:lnSpc>
                <a:spcPct val="90000"/>
              </a:lnSpc>
              <a:buFontTx/>
              <a:buAutoNum type="arabicPeriod"/>
            </a:pPr>
            <a:endParaRPr lang="en-US" sz="3200" dirty="0" smtClean="0"/>
          </a:p>
          <a:p>
            <a:pPr marL="609600" indent="-609600">
              <a:lnSpc>
                <a:spcPct val="90000"/>
              </a:lnSpc>
              <a:buFontTx/>
              <a:buAutoNum type="arabicPeriod"/>
            </a:pPr>
            <a:r>
              <a:rPr lang="en-US" sz="3200" dirty="0" smtClean="0"/>
              <a:t>Co-operation</a:t>
            </a:r>
          </a:p>
          <a:p>
            <a:pPr marL="609600" indent="-609600">
              <a:lnSpc>
                <a:spcPct val="90000"/>
              </a:lnSpc>
              <a:buFontTx/>
              <a:buAutoNum type="arabicPeriod"/>
            </a:pPr>
            <a:endParaRPr lang="en-US" sz="3200" dirty="0" smtClean="0"/>
          </a:p>
          <a:p>
            <a:pPr marL="609600" indent="-609600">
              <a:lnSpc>
                <a:spcPct val="90000"/>
              </a:lnSpc>
              <a:buFontTx/>
              <a:buAutoNum type="arabicPeriod"/>
            </a:pPr>
            <a:r>
              <a:rPr lang="en-US" sz="3200" dirty="0" smtClean="0"/>
              <a:t>Maximum output</a:t>
            </a:r>
          </a:p>
          <a:p>
            <a:pPr marL="609600" indent="-609600">
              <a:lnSpc>
                <a:spcPct val="90000"/>
              </a:lnSpc>
              <a:buFontTx/>
              <a:buAutoNum type="arabicPeriod"/>
            </a:pPr>
            <a:endParaRPr lang="en-US" sz="3200" dirty="0" smtClean="0"/>
          </a:p>
          <a:p>
            <a:pPr marL="609600" indent="-609600">
              <a:lnSpc>
                <a:spcPct val="90000"/>
              </a:lnSpc>
              <a:buFontTx/>
              <a:buAutoNum type="arabicPeriod"/>
            </a:pPr>
            <a:r>
              <a:rPr lang="en-US" sz="3200" dirty="0" smtClean="0"/>
              <a:t>Development of workers</a:t>
            </a:r>
            <a:endParaRPr lang="en-IN" sz="3200"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checkerboard(across)">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CONTRIBUTIONS OF HENRY FAYOL</a:t>
            </a:r>
            <a:endParaRPr lang="en-US" dirty="0"/>
          </a:p>
        </p:txBody>
      </p:sp>
      <p:sp>
        <p:nvSpPr>
          <p:cNvPr id="3" name="Content Placeholder 2"/>
          <p:cNvSpPr>
            <a:spLocks noGrp="1"/>
          </p:cNvSpPr>
          <p:nvPr>
            <p:ph sz="quarter" idx="1"/>
          </p:nvPr>
        </p:nvSpPr>
        <p:spPr/>
        <p:txBody>
          <a:bodyPr>
            <a:normAutofit fontScale="92500" lnSpcReduction="10000"/>
          </a:bodyPr>
          <a:lstStyle/>
          <a:p>
            <a:pPr marL="609600" indent="-609600">
              <a:buFontTx/>
              <a:buNone/>
            </a:pPr>
            <a:r>
              <a:rPr lang="en-US" sz="3200" dirty="0" err="1" smtClean="0"/>
              <a:t>Fayol</a:t>
            </a:r>
            <a:r>
              <a:rPr lang="en-US" sz="3200" dirty="0" smtClean="0"/>
              <a:t> was the first one to divide activities into five groups</a:t>
            </a:r>
          </a:p>
          <a:p>
            <a:pPr marL="609600" indent="-609600">
              <a:buFontTx/>
              <a:buAutoNum type="arabicPeriod"/>
            </a:pPr>
            <a:r>
              <a:rPr lang="en-US" sz="3200" dirty="0" smtClean="0"/>
              <a:t>Technical	 – Relating to production</a:t>
            </a:r>
          </a:p>
          <a:p>
            <a:pPr marL="609600" indent="-609600">
              <a:buFontTx/>
              <a:buAutoNum type="arabicPeriod"/>
            </a:pPr>
            <a:r>
              <a:rPr lang="en-US" sz="3200" dirty="0" smtClean="0"/>
              <a:t>Commercial	 – Buying, selling and exchange</a:t>
            </a:r>
          </a:p>
          <a:p>
            <a:pPr marL="609600" indent="-609600">
              <a:buFontTx/>
              <a:buAutoNum type="arabicPeriod"/>
            </a:pPr>
            <a:r>
              <a:rPr lang="en-US" sz="3200" dirty="0" smtClean="0"/>
              <a:t>Financial 	 – </a:t>
            </a:r>
            <a:r>
              <a:rPr lang="en-US" sz="2800" dirty="0" smtClean="0"/>
              <a:t>Search for capital and optimum use</a:t>
            </a:r>
          </a:p>
          <a:p>
            <a:pPr marL="609600" indent="-609600">
              <a:buFontTx/>
              <a:buAutoNum type="arabicPeriod"/>
            </a:pPr>
            <a:r>
              <a:rPr lang="en-US" sz="3200" dirty="0" smtClean="0"/>
              <a:t>Accounting 	 – Including statistics</a:t>
            </a:r>
          </a:p>
          <a:p>
            <a:pPr marL="609600" indent="-609600">
              <a:buFontTx/>
              <a:buAutoNum type="arabicPeriod"/>
            </a:pPr>
            <a:r>
              <a:rPr lang="en-US" sz="3200" dirty="0" smtClean="0"/>
              <a:t>Security	 – </a:t>
            </a:r>
            <a:r>
              <a:rPr lang="en-US" sz="2800" dirty="0" smtClean="0"/>
              <a:t>Protection of property and persons</a:t>
            </a:r>
          </a:p>
          <a:p>
            <a:pPr marL="609600" indent="-609600">
              <a:buFontTx/>
              <a:buAutoNum type="arabicPeriod"/>
            </a:pPr>
            <a:r>
              <a:rPr lang="en-US" sz="3200" dirty="0" smtClean="0"/>
              <a:t>Managerial 	 – </a:t>
            </a:r>
            <a:r>
              <a:rPr lang="en-US" sz="2800" dirty="0" smtClean="0"/>
              <a:t>planning, organizing, commanding, 			    co-ordination and control.</a:t>
            </a:r>
            <a:endParaRPr lang="en-IN" sz="2800"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linds(horizontal)">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PRINCIPLES OF MANAGEMENT</a:t>
            </a:r>
            <a:endParaRPr lang="en-US" dirty="0"/>
          </a:p>
        </p:txBody>
      </p:sp>
      <p:sp>
        <p:nvSpPr>
          <p:cNvPr id="3" name="Content Placeholder 2"/>
          <p:cNvSpPr>
            <a:spLocks noGrp="1"/>
          </p:cNvSpPr>
          <p:nvPr>
            <p:ph sz="quarter" idx="1"/>
          </p:nvPr>
        </p:nvSpPr>
        <p:spPr/>
        <p:txBody>
          <a:bodyPr>
            <a:normAutofit fontScale="62500" lnSpcReduction="20000"/>
          </a:bodyPr>
          <a:lstStyle/>
          <a:p>
            <a:pPr marL="609600" indent="-609600">
              <a:lnSpc>
                <a:spcPct val="80000"/>
              </a:lnSpc>
              <a:buFontTx/>
              <a:buNone/>
            </a:pPr>
            <a:r>
              <a:rPr lang="en-US" sz="3200" b="1" dirty="0" smtClean="0"/>
              <a:t>The 14 principles of management given by Henry </a:t>
            </a:r>
            <a:r>
              <a:rPr lang="en-US" sz="3200" b="1" dirty="0" err="1" smtClean="0"/>
              <a:t>Fayol</a:t>
            </a:r>
            <a:r>
              <a:rPr lang="en-US" sz="3200" b="1" dirty="0" smtClean="0"/>
              <a:t> are</a:t>
            </a:r>
          </a:p>
          <a:p>
            <a:pPr marL="609600" indent="-609600">
              <a:lnSpc>
                <a:spcPct val="80000"/>
              </a:lnSpc>
              <a:buFontTx/>
              <a:buNone/>
            </a:pPr>
            <a:endParaRPr lang="en-US" sz="3200" b="1" dirty="0" smtClean="0"/>
          </a:p>
          <a:p>
            <a:pPr marL="609600" indent="-609600">
              <a:lnSpc>
                <a:spcPct val="80000"/>
              </a:lnSpc>
              <a:buFontTx/>
              <a:buAutoNum type="arabicPeriod"/>
            </a:pPr>
            <a:r>
              <a:rPr lang="en-US" sz="3200" b="1" dirty="0" smtClean="0"/>
              <a:t>D</a:t>
            </a:r>
            <a:r>
              <a:rPr lang="en-US" sz="3200" dirty="0" smtClean="0"/>
              <a:t>ivision of work and </a:t>
            </a:r>
            <a:r>
              <a:rPr lang="en-US" sz="3200" dirty="0" err="1" smtClean="0"/>
              <a:t>specialisation</a:t>
            </a:r>
            <a:endParaRPr lang="en-US" sz="3200" dirty="0" smtClean="0"/>
          </a:p>
          <a:p>
            <a:pPr marL="609600" indent="-609600">
              <a:lnSpc>
                <a:spcPct val="80000"/>
              </a:lnSpc>
              <a:buFontTx/>
              <a:buAutoNum type="arabicPeriod"/>
            </a:pPr>
            <a:r>
              <a:rPr lang="en-US" sz="3200" b="1" dirty="0" smtClean="0"/>
              <a:t>A</a:t>
            </a:r>
            <a:r>
              <a:rPr lang="en-US" sz="3200" dirty="0" smtClean="0"/>
              <a:t>uthority and Responsibility</a:t>
            </a:r>
          </a:p>
          <a:p>
            <a:pPr marL="609600" indent="-609600">
              <a:lnSpc>
                <a:spcPct val="80000"/>
              </a:lnSpc>
              <a:buFontTx/>
              <a:buAutoNum type="arabicPeriod"/>
            </a:pPr>
            <a:r>
              <a:rPr lang="en-US" sz="3200" b="1" dirty="0" smtClean="0"/>
              <a:t>D</a:t>
            </a:r>
            <a:r>
              <a:rPr lang="en-US" sz="3200" dirty="0" smtClean="0"/>
              <a:t>iscipline</a:t>
            </a:r>
          </a:p>
          <a:p>
            <a:pPr marL="609600" indent="-609600">
              <a:lnSpc>
                <a:spcPct val="80000"/>
              </a:lnSpc>
              <a:buFontTx/>
              <a:buAutoNum type="arabicPeriod"/>
            </a:pPr>
            <a:r>
              <a:rPr lang="en-US" sz="3200" b="1" dirty="0" smtClean="0"/>
              <a:t>U</a:t>
            </a:r>
            <a:r>
              <a:rPr lang="en-US" sz="3200" dirty="0" smtClean="0"/>
              <a:t>nity of command</a:t>
            </a:r>
          </a:p>
          <a:p>
            <a:pPr marL="609600" indent="-609600">
              <a:lnSpc>
                <a:spcPct val="80000"/>
              </a:lnSpc>
              <a:buFontTx/>
              <a:buAutoNum type="arabicPeriod"/>
            </a:pPr>
            <a:r>
              <a:rPr lang="en-US" sz="3200" b="1" dirty="0" smtClean="0"/>
              <a:t>U</a:t>
            </a:r>
            <a:r>
              <a:rPr lang="en-US" sz="3200" dirty="0" smtClean="0"/>
              <a:t>nity of direction</a:t>
            </a:r>
          </a:p>
          <a:p>
            <a:pPr marL="609600" indent="-609600">
              <a:lnSpc>
                <a:spcPct val="80000"/>
              </a:lnSpc>
              <a:buFontTx/>
              <a:buAutoNum type="arabicPeriod"/>
            </a:pPr>
            <a:r>
              <a:rPr lang="en-US" sz="3200" b="1" dirty="0" smtClean="0"/>
              <a:t>S</a:t>
            </a:r>
            <a:r>
              <a:rPr lang="en-US" sz="3200" dirty="0" smtClean="0"/>
              <a:t>ubordination of individual to general principles</a:t>
            </a:r>
          </a:p>
          <a:p>
            <a:pPr marL="609600" indent="-609600">
              <a:lnSpc>
                <a:spcPct val="80000"/>
              </a:lnSpc>
              <a:buFontTx/>
              <a:buAutoNum type="arabicPeriod"/>
            </a:pPr>
            <a:r>
              <a:rPr lang="en-US" sz="3200" b="1" dirty="0" smtClean="0"/>
              <a:t>R</a:t>
            </a:r>
            <a:r>
              <a:rPr lang="en-US" sz="3200" dirty="0" smtClean="0"/>
              <a:t>emuneration of personnel</a:t>
            </a:r>
          </a:p>
          <a:p>
            <a:pPr marL="609600" indent="-609600">
              <a:lnSpc>
                <a:spcPct val="80000"/>
              </a:lnSpc>
              <a:buFontTx/>
              <a:buAutoNum type="arabicPeriod"/>
            </a:pPr>
            <a:r>
              <a:rPr lang="en-US" sz="3200" b="1" dirty="0" smtClean="0"/>
              <a:t>C</a:t>
            </a:r>
            <a:r>
              <a:rPr lang="en-US" sz="3200" dirty="0" smtClean="0"/>
              <a:t>entralization</a:t>
            </a:r>
          </a:p>
          <a:p>
            <a:pPr marL="609600" indent="-609600">
              <a:lnSpc>
                <a:spcPct val="80000"/>
              </a:lnSpc>
              <a:buFontTx/>
              <a:buAutoNum type="arabicPeriod"/>
            </a:pPr>
            <a:r>
              <a:rPr lang="en-US" sz="3200" b="1" dirty="0" smtClean="0"/>
              <a:t>S</a:t>
            </a:r>
            <a:r>
              <a:rPr lang="en-US" sz="3200" dirty="0" smtClean="0"/>
              <a:t>calar chain</a:t>
            </a:r>
          </a:p>
          <a:p>
            <a:pPr marL="609600" indent="-609600">
              <a:lnSpc>
                <a:spcPct val="80000"/>
              </a:lnSpc>
              <a:buFontTx/>
              <a:buAutoNum type="arabicPeriod"/>
            </a:pPr>
            <a:r>
              <a:rPr lang="en-US" sz="3200" b="1" dirty="0" smtClean="0"/>
              <a:t>O</a:t>
            </a:r>
            <a:r>
              <a:rPr lang="en-US" sz="3200" dirty="0" smtClean="0"/>
              <a:t>rder</a:t>
            </a:r>
          </a:p>
          <a:p>
            <a:pPr marL="609600" indent="-609600">
              <a:lnSpc>
                <a:spcPct val="80000"/>
              </a:lnSpc>
              <a:buFontTx/>
              <a:buAutoNum type="arabicPeriod"/>
            </a:pPr>
            <a:r>
              <a:rPr lang="en-US" sz="3200" b="1" dirty="0" smtClean="0"/>
              <a:t>E</a:t>
            </a:r>
            <a:r>
              <a:rPr lang="en-US" sz="3200" dirty="0" smtClean="0"/>
              <a:t>quity</a:t>
            </a:r>
          </a:p>
          <a:p>
            <a:pPr marL="609600" indent="-609600">
              <a:lnSpc>
                <a:spcPct val="80000"/>
              </a:lnSpc>
              <a:buFontTx/>
              <a:buAutoNum type="arabicPeriod"/>
            </a:pPr>
            <a:r>
              <a:rPr lang="en-US" sz="3200" b="1" dirty="0" smtClean="0"/>
              <a:t>S</a:t>
            </a:r>
            <a:r>
              <a:rPr lang="en-US" sz="3200" dirty="0" smtClean="0"/>
              <a:t>tability of tenure</a:t>
            </a:r>
          </a:p>
          <a:p>
            <a:pPr marL="609600" indent="-609600">
              <a:lnSpc>
                <a:spcPct val="80000"/>
              </a:lnSpc>
              <a:buFontTx/>
              <a:buAutoNum type="arabicPeriod"/>
            </a:pPr>
            <a:r>
              <a:rPr lang="en-US" sz="3200" b="1" dirty="0" smtClean="0"/>
              <a:t>I</a:t>
            </a:r>
            <a:r>
              <a:rPr lang="en-US" sz="3200" dirty="0" smtClean="0"/>
              <a:t>nitiative and </a:t>
            </a:r>
          </a:p>
          <a:p>
            <a:pPr marL="609600" indent="-609600">
              <a:lnSpc>
                <a:spcPct val="80000"/>
              </a:lnSpc>
              <a:buFontTx/>
              <a:buAutoNum type="arabicPeriod"/>
            </a:pPr>
            <a:r>
              <a:rPr lang="en-US" sz="3200" b="1" dirty="0" err="1" smtClean="0"/>
              <a:t>E</a:t>
            </a:r>
            <a:r>
              <a:rPr lang="en-US" sz="3200" dirty="0" err="1" smtClean="0"/>
              <a:t>spirit</a:t>
            </a:r>
            <a:r>
              <a:rPr lang="en-US" sz="3200" dirty="0" smtClean="0"/>
              <a:t>-de-corps</a:t>
            </a:r>
            <a:endParaRPr lang="en-IN" sz="3200"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linds(horizont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ox(in)">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blinds(horizontal)">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box(in)">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box(in)">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checkerboard(across)">
                                      <p:cBhvr>
                                        <p:cTn id="77" dur="500"/>
                                        <p:tgtEl>
                                          <p:spTgt spid="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3">
                                            <p:txEl>
                                              <p:pRg st="15" end="15"/>
                                            </p:txEl>
                                          </p:spTgt>
                                        </p:tgtEl>
                                        <p:attrNameLst>
                                          <p:attrName>style.visibility</p:attrName>
                                        </p:attrNameLst>
                                      </p:cBhvr>
                                      <p:to>
                                        <p:strVal val="visible"/>
                                      </p:to>
                                    </p:set>
                                    <p:animEffect transition="in" filter="blinds(horizontal)">
                                      <p:cBhvr>
                                        <p:cTn id="82"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u="sng" dirty="0" smtClean="0"/>
              <a:t>UNIT – II</a:t>
            </a:r>
            <a:br>
              <a:rPr lang="en-US" b="1" u="sng" dirty="0" smtClean="0"/>
            </a:br>
            <a:r>
              <a:rPr lang="en-US" dirty="0" smtClean="0"/>
              <a:t> PLANNING</a:t>
            </a:r>
            <a:endParaRPr lang="en-US" b="1" u="sng" dirty="0"/>
          </a:p>
        </p:txBody>
      </p:sp>
      <p:sp>
        <p:nvSpPr>
          <p:cNvPr id="3" name="Content Placeholder 2"/>
          <p:cNvSpPr>
            <a:spLocks noGrp="1"/>
          </p:cNvSpPr>
          <p:nvPr>
            <p:ph sz="quarter" idx="1"/>
          </p:nvPr>
        </p:nvSpPr>
        <p:spPr/>
        <p:txBody>
          <a:bodyPr/>
          <a:lstStyle/>
          <a:p>
            <a:pPr marL="609600" indent="-609600">
              <a:buFontTx/>
              <a:buNone/>
            </a:pPr>
            <a:r>
              <a:rPr lang="en-US" dirty="0" smtClean="0"/>
              <a:t>Definition</a:t>
            </a:r>
          </a:p>
          <a:p>
            <a:pPr marL="609600" indent="-609600">
              <a:buFontTx/>
              <a:buNone/>
            </a:pPr>
            <a:endParaRPr lang="en-US" dirty="0" smtClean="0"/>
          </a:p>
          <a:p>
            <a:pPr marL="609600" indent="-609600">
              <a:buFontTx/>
              <a:buNone/>
            </a:pPr>
            <a:r>
              <a:rPr lang="en-US" dirty="0" smtClean="0"/>
              <a:t>	Planning may be broadly defined as </a:t>
            </a:r>
          </a:p>
          <a:p>
            <a:pPr marL="609600" indent="-609600">
              <a:buFontTx/>
              <a:buNone/>
            </a:pPr>
            <a:endParaRPr lang="en-US" dirty="0" smtClean="0"/>
          </a:p>
          <a:p>
            <a:pPr marL="609600" indent="-609600">
              <a:buFontTx/>
              <a:buNone/>
            </a:pPr>
            <a:r>
              <a:rPr lang="en-US" dirty="0" smtClean="0"/>
              <a:t>	</a:t>
            </a:r>
            <a:r>
              <a:rPr lang="en-US" i="1" dirty="0" smtClean="0">
                <a:solidFill>
                  <a:srgbClr val="FF0000"/>
                </a:solidFill>
              </a:rPr>
              <a:t>“A concept of executive action that embodies the skills of anticipating, influencing and controlling the nature and direction of change”.</a:t>
            </a:r>
          </a:p>
          <a:p>
            <a:pPr>
              <a:buNone/>
            </a:pPr>
            <a:endParaRPr lang="en-US" i="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linds(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Planning</a:t>
            </a:r>
            <a:endParaRPr lang="en-US" dirty="0"/>
          </a:p>
        </p:txBody>
      </p:sp>
      <p:sp>
        <p:nvSpPr>
          <p:cNvPr id="3" name="Content Placeholder 2"/>
          <p:cNvSpPr>
            <a:spLocks noGrp="1"/>
          </p:cNvSpPr>
          <p:nvPr>
            <p:ph sz="quarter" idx="1"/>
          </p:nvPr>
        </p:nvSpPr>
        <p:spPr/>
        <p:txBody>
          <a:bodyPr>
            <a:normAutofit lnSpcReduction="10000"/>
          </a:bodyPr>
          <a:lstStyle/>
          <a:p>
            <a:pPr marL="514350" indent="-514350">
              <a:buAutoNum type="arabicPeriod"/>
            </a:pPr>
            <a:r>
              <a:rPr lang="en-US" sz="3200" dirty="0" smtClean="0"/>
              <a:t>Planning is a process rather than a behavior at a given point of time.</a:t>
            </a:r>
          </a:p>
          <a:p>
            <a:pPr marL="609600" indent="-609600">
              <a:lnSpc>
                <a:spcPct val="80000"/>
              </a:lnSpc>
              <a:buFontTx/>
              <a:buAutoNum type="arabicPeriod"/>
            </a:pPr>
            <a:r>
              <a:rPr lang="en-US" sz="3200" dirty="0" smtClean="0"/>
              <a:t>Planning is primarily looking into the future</a:t>
            </a:r>
          </a:p>
          <a:p>
            <a:pPr marL="609600" indent="-609600">
              <a:lnSpc>
                <a:spcPct val="80000"/>
              </a:lnSpc>
              <a:buFontTx/>
              <a:buAutoNum type="arabicPeriod"/>
            </a:pPr>
            <a:r>
              <a:rPr lang="en-US" sz="3200" dirty="0" smtClean="0"/>
              <a:t>Planning involves a selection of a stable course of action</a:t>
            </a:r>
          </a:p>
          <a:p>
            <a:pPr marL="609600" indent="-609600">
              <a:lnSpc>
                <a:spcPct val="80000"/>
              </a:lnSpc>
              <a:buFontTx/>
              <a:buAutoNum type="arabicPeriod"/>
            </a:pPr>
            <a:r>
              <a:rPr lang="en-US" sz="3200" dirty="0" smtClean="0"/>
              <a:t>Planning is undertaken at all levels in the organization</a:t>
            </a:r>
          </a:p>
          <a:p>
            <a:pPr marL="609600" indent="-609600">
              <a:lnSpc>
                <a:spcPct val="80000"/>
              </a:lnSpc>
              <a:buFontTx/>
              <a:buAutoNum type="arabicPeriod"/>
            </a:pPr>
            <a:r>
              <a:rPr lang="en-US" sz="3200" dirty="0" smtClean="0"/>
              <a:t>Planning is flexible as conditions are dynamic</a:t>
            </a:r>
          </a:p>
          <a:p>
            <a:pPr marL="609600" indent="-609600">
              <a:lnSpc>
                <a:spcPct val="80000"/>
              </a:lnSpc>
              <a:buFontTx/>
              <a:buAutoNum type="arabicPeriod"/>
            </a:pPr>
            <a:r>
              <a:rPr lang="en-US" sz="3200" dirty="0" smtClean="0"/>
              <a:t>Planning is a pervasive and continuous management function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Planning</a:t>
            </a:r>
            <a:endParaRPr lang="en-US" dirty="0"/>
          </a:p>
        </p:txBody>
      </p:sp>
      <p:sp>
        <p:nvSpPr>
          <p:cNvPr id="3" name="Content Placeholder 2"/>
          <p:cNvSpPr>
            <a:spLocks noGrp="1"/>
          </p:cNvSpPr>
          <p:nvPr>
            <p:ph sz="quarter" idx="1"/>
          </p:nvPr>
        </p:nvSpPr>
        <p:spPr/>
        <p:txBody>
          <a:bodyPr/>
          <a:lstStyle/>
          <a:p>
            <a:pPr marL="609600" indent="-609600">
              <a:buFontTx/>
              <a:buAutoNum type="arabicPeriod"/>
            </a:pPr>
            <a:endParaRPr lang="en-US" dirty="0" smtClean="0"/>
          </a:p>
          <a:p>
            <a:pPr marL="609600" indent="-609600">
              <a:buFontTx/>
              <a:buAutoNum type="arabicPeriod"/>
            </a:pPr>
            <a:endParaRPr lang="en-US" dirty="0" smtClean="0"/>
          </a:p>
          <a:p>
            <a:pPr marL="609600" indent="-609600">
              <a:buFontTx/>
              <a:buAutoNum type="arabicPeriod"/>
            </a:pPr>
            <a:r>
              <a:rPr lang="en-US" dirty="0" smtClean="0"/>
              <a:t>Primacy of planning – </a:t>
            </a:r>
          </a:p>
          <a:p>
            <a:pPr marL="609600" indent="-609600">
              <a:buFontTx/>
              <a:buNone/>
            </a:pPr>
            <a:r>
              <a:rPr lang="en-US" dirty="0" smtClean="0"/>
              <a:t>      Planning precedes all other managerial functions</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endParaRPr lang="en-US"/>
          </a:p>
        </p:txBody>
      </p:sp>
      <p:sp>
        <p:nvSpPr>
          <p:cNvPr id="131075" name="Rectangle 3"/>
          <p:cNvSpPr>
            <a:spLocks noGrp="1" noChangeArrowheads="1"/>
          </p:cNvSpPr>
          <p:nvPr>
            <p:ph type="body" idx="1"/>
          </p:nvPr>
        </p:nvSpPr>
        <p:spPr/>
        <p:txBody>
          <a:bodyPr>
            <a:normAutofit fontScale="92500" lnSpcReduction="20000"/>
          </a:bodyPr>
          <a:lstStyle/>
          <a:p>
            <a:pPr>
              <a:lnSpc>
                <a:spcPct val="80000"/>
              </a:lnSpc>
              <a:buFontTx/>
              <a:buNone/>
            </a:pPr>
            <a:r>
              <a:rPr lang="en-US" sz="800" dirty="0"/>
              <a:t>					</a:t>
            </a:r>
          </a:p>
          <a:p>
            <a:pPr>
              <a:lnSpc>
                <a:spcPct val="80000"/>
              </a:lnSpc>
              <a:buFontTx/>
              <a:buNone/>
            </a:pPr>
            <a:r>
              <a:rPr lang="en-US" sz="600" dirty="0"/>
              <a:t>				</a:t>
            </a:r>
            <a:r>
              <a:rPr lang="en-US" sz="2000" dirty="0"/>
              <a:t>what kind or </a:t>
            </a:r>
            <a:r>
              <a:rPr lang="en-US" sz="2000" dirty="0" err="1"/>
              <a:t>organisation</a:t>
            </a:r>
            <a:r>
              <a:rPr lang="en-US" sz="2000" dirty="0"/>
              <a:t> structure</a:t>
            </a:r>
          </a:p>
          <a:p>
            <a:pPr>
              <a:lnSpc>
                <a:spcPct val="80000"/>
              </a:lnSpc>
              <a:buFontTx/>
              <a:buNone/>
            </a:pPr>
            <a:r>
              <a:rPr lang="en-US" sz="2000" dirty="0"/>
              <a:t> </a:t>
            </a:r>
          </a:p>
          <a:p>
            <a:pPr>
              <a:lnSpc>
                <a:spcPct val="80000"/>
              </a:lnSpc>
              <a:buFontTx/>
              <a:buNone/>
            </a:pPr>
            <a:r>
              <a:rPr lang="en-US" sz="2000" dirty="0"/>
              <a:t>					which helps to know</a:t>
            </a:r>
          </a:p>
          <a:p>
            <a:pPr>
              <a:lnSpc>
                <a:spcPct val="80000"/>
              </a:lnSpc>
              <a:buFontTx/>
              <a:buNone/>
            </a:pPr>
            <a:endParaRPr lang="en-US" sz="2000" dirty="0"/>
          </a:p>
          <a:p>
            <a:pPr>
              <a:lnSpc>
                <a:spcPct val="80000"/>
              </a:lnSpc>
              <a:buFontTx/>
              <a:buNone/>
            </a:pPr>
            <a:r>
              <a:rPr lang="en-US" sz="2000" dirty="0"/>
              <a:t>	PLANS		what kind of people are required</a:t>
            </a:r>
          </a:p>
          <a:p>
            <a:pPr>
              <a:lnSpc>
                <a:spcPct val="80000"/>
              </a:lnSpc>
              <a:buFontTx/>
              <a:buNone/>
            </a:pPr>
            <a:r>
              <a:rPr lang="en-US" sz="2000" dirty="0"/>
              <a:t>  objectives</a:t>
            </a:r>
          </a:p>
          <a:p>
            <a:pPr>
              <a:lnSpc>
                <a:spcPct val="80000"/>
              </a:lnSpc>
              <a:buFontTx/>
              <a:buNone/>
            </a:pPr>
            <a:r>
              <a:rPr lang="en-US" sz="2000" dirty="0"/>
              <a:t>  &amp;	 how to			which affects the kind of direction</a:t>
            </a:r>
          </a:p>
          <a:p>
            <a:pPr>
              <a:lnSpc>
                <a:spcPct val="80000"/>
              </a:lnSpc>
              <a:buFontTx/>
              <a:buNone/>
            </a:pPr>
            <a:r>
              <a:rPr lang="en-US" sz="2000" dirty="0"/>
              <a:t>  achieve </a:t>
            </a:r>
          </a:p>
          <a:p>
            <a:pPr>
              <a:lnSpc>
                <a:spcPct val="80000"/>
              </a:lnSpc>
              <a:buFontTx/>
              <a:buNone/>
            </a:pPr>
            <a:r>
              <a:rPr lang="en-US" sz="2000" dirty="0"/>
              <a:t>	them			how effectively to lead people</a:t>
            </a:r>
          </a:p>
          <a:p>
            <a:pPr>
              <a:lnSpc>
                <a:spcPct val="80000"/>
              </a:lnSpc>
              <a:buFontTx/>
              <a:buNone/>
            </a:pPr>
            <a:endParaRPr lang="en-US" sz="2000" dirty="0"/>
          </a:p>
          <a:p>
            <a:pPr>
              <a:lnSpc>
                <a:spcPct val="80000"/>
              </a:lnSpc>
              <a:buFontTx/>
              <a:buNone/>
            </a:pPr>
            <a:r>
              <a:rPr lang="en-US" sz="2000" dirty="0"/>
              <a:t>					in order to ensure success of plans</a:t>
            </a:r>
          </a:p>
          <a:p>
            <a:pPr>
              <a:lnSpc>
                <a:spcPct val="80000"/>
              </a:lnSpc>
              <a:buFontTx/>
              <a:buNone/>
            </a:pPr>
            <a:endParaRPr lang="en-US" sz="2000" dirty="0"/>
          </a:p>
          <a:p>
            <a:pPr>
              <a:lnSpc>
                <a:spcPct val="80000"/>
              </a:lnSpc>
              <a:buFontTx/>
              <a:buNone/>
            </a:pPr>
            <a:r>
              <a:rPr lang="en-US" sz="2000" dirty="0"/>
              <a:t>				by furnishing standards of control</a:t>
            </a:r>
          </a:p>
          <a:p>
            <a:pPr>
              <a:lnSpc>
                <a:spcPct val="80000"/>
              </a:lnSpc>
              <a:buFontTx/>
              <a:buNone/>
            </a:pPr>
            <a:endParaRPr lang="en-US" sz="600" dirty="0"/>
          </a:p>
          <a:p>
            <a:pPr>
              <a:lnSpc>
                <a:spcPct val="80000"/>
              </a:lnSpc>
              <a:buFontTx/>
              <a:buNone/>
            </a:pPr>
            <a:endParaRPr lang="en-US" sz="600" dirty="0"/>
          </a:p>
          <a:p>
            <a:pPr>
              <a:lnSpc>
                <a:spcPct val="80000"/>
              </a:lnSpc>
              <a:buFontTx/>
              <a:buNone/>
            </a:pPr>
            <a:endParaRPr lang="en-US" sz="600" dirty="0"/>
          </a:p>
          <a:p>
            <a:pPr>
              <a:lnSpc>
                <a:spcPct val="80000"/>
              </a:lnSpc>
              <a:buFontTx/>
              <a:buNone/>
            </a:pPr>
            <a:endParaRPr lang="en-US" sz="800" dirty="0"/>
          </a:p>
          <a:p>
            <a:pPr>
              <a:lnSpc>
                <a:spcPct val="80000"/>
              </a:lnSpc>
              <a:buFontTx/>
              <a:buNone/>
            </a:pPr>
            <a:endParaRPr lang="en-US" sz="800" dirty="0"/>
          </a:p>
          <a:p>
            <a:pPr>
              <a:lnSpc>
                <a:spcPct val="80000"/>
              </a:lnSpc>
              <a:buFontTx/>
              <a:buNone/>
            </a:pPr>
            <a:r>
              <a:rPr lang="en-US" sz="500" dirty="0"/>
              <a:t>			</a:t>
            </a:r>
            <a:endParaRPr lang="en-IN" sz="500" dirty="0"/>
          </a:p>
        </p:txBody>
      </p:sp>
      <p:sp>
        <p:nvSpPr>
          <p:cNvPr id="131076" name="Line 4"/>
          <p:cNvSpPr>
            <a:spLocks noChangeShapeType="1"/>
          </p:cNvSpPr>
          <p:nvPr/>
        </p:nvSpPr>
        <p:spPr bwMode="auto">
          <a:xfrm>
            <a:off x="533400" y="2590800"/>
            <a:ext cx="0" cy="2209800"/>
          </a:xfrm>
          <a:prstGeom prst="line">
            <a:avLst/>
          </a:prstGeom>
          <a:noFill/>
          <a:ln w="9525">
            <a:solidFill>
              <a:schemeClr val="tx1"/>
            </a:solidFill>
            <a:round/>
            <a:headEnd/>
            <a:tailEnd/>
          </a:ln>
          <a:effectLst/>
        </p:spPr>
        <p:txBody>
          <a:bodyPr/>
          <a:lstStyle/>
          <a:p>
            <a:endParaRPr lang="en-US"/>
          </a:p>
        </p:txBody>
      </p:sp>
      <p:sp>
        <p:nvSpPr>
          <p:cNvPr id="131077" name="Line 5"/>
          <p:cNvSpPr>
            <a:spLocks noChangeShapeType="1"/>
          </p:cNvSpPr>
          <p:nvPr/>
        </p:nvSpPr>
        <p:spPr bwMode="auto">
          <a:xfrm>
            <a:off x="533400" y="2667000"/>
            <a:ext cx="1600200" cy="0"/>
          </a:xfrm>
          <a:prstGeom prst="line">
            <a:avLst/>
          </a:prstGeom>
          <a:noFill/>
          <a:ln w="9525">
            <a:solidFill>
              <a:schemeClr val="tx1"/>
            </a:solidFill>
            <a:round/>
            <a:headEnd/>
            <a:tailEnd/>
          </a:ln>
          <a:effectLst/>
        </p:spPr>
        <p:txBody>
          <a:bodyPr/>
          <a:lstStyle/>
          <a:p>
            <a:endParaRPr lang="en-US"/>
          </a:p>
        </p:txBody>
      </p:sp>
      <p:sp>
        <p:nvSpPr>
          <p:cNvPr id="131078" name="Line 6"/>
          <p:cNvSpPr>
            <a:spLocks noChangeShapeType="1"/>
          </p:cNvSpPr>
          <p:nvPr/>
        </p:nvSpPr>
        <p:spPr bwMode="auto">
          <a:xfrm>
            <a:off x="533400" y="4724400"/>
            <a:ext cx="1524000" cy="0"/>
          </a:xfrm>
          <a:prstGeom prst="line">
            <a:avLst/>
          </a:prstGeom>
          <a:noFill/>
          <a:ln w="9525">
            <a:solidFill>
              <a:schemeClr val="tx1"/>
            </a:solidFill>
            <a:round/>
            <a:headEnd/>
            <a:tailEnd/>
          </a:ln>
          <a:effectLst/>
        </p:spPr>
        <p:txBody>
          <a:bodyPr/>
          <a:lstStyle/>
          <a:p>
            <a:endParaRPr lang="en-US"/>
          </a:p>
        </p:txBody>
      </p:sp>
      <p:sp>
        <p:nvSpPr>
          <p:cNvPr id="131079" name="Line 7"/>
          <p:cNvSpPr>
            <a:spLocks noChangeShapeType="1"/>
          </p:cNvSpPr>
          <p:nvPr/>
        </p:nvSpPr>
        <p:spPr bwMode="auto">
          <a:xfrm>
            <a:off x="2057400" y="2667000"/>
            <a:ext cx="0" cy="2133600"/>
          </a:xfrm>
          <a:prstGeom prst="line">
            <a:avLst/>
          </a:prstGeom>
          <a:noFill/>
          <a:ln w="9525">
            <a:solidFill>
              <a:schemeClr val="tx1"/>
            </a:solidFill>
            <a:round/>
            <a:headEnd/>
            <a:tailEnd/>
          </a:ln>
          <a:effectLst/>
        </p:spPr>
        <p:txBody>
          <a:bodyPr/>
          <a:lstStyle/>
          <a:p>
            <a:endParaRPr lang="en-US"/>
          </a:p>
        </p:txBody>
      </p:sp>
      <p:sp>
        <p:nvSpPr>
          <p:cNvPr id="131080" name="Line 8"/>
          <p:cNvSpPr>
            <a:spLocks noChangeShapeType="1"/>
          </p:cNvSpPr>
          <p:nvPr/>
        </p:nvSpPr>
        <p:spPr bwMode="auto">
          <a:xfrm>
            <a:off x="3124200" y="1752600"/>
            <a:ext cx="4267200" cy="0"/>
          </a:xfrm>
          <a:prstGeom prst="line">
            <a:avLst/>
          </a:prstGeom>
          <a:noFill/>
          <a:ln w="9525">
            <a:solidFill>
              <a:schemeClr val="tx1"/>
            </a:solidFill>
            <a:round/>
            <a:headEnd/>
            <a:tailEnd/>
          </a:ln>
          <a:effectLst/>
        </p:spPr>
        <p:txBody>
          <a:bodyPr/>
          <a:lstStyle/>
          <a:p>
            <a:endParaRPr lang="en-US"/>
          </a:p>
        </p:txBody>
      </p:sp>
      <p:sp>
        <p:nvSpPr>
          <p:cNvPr id="131081" name="Line 9"/>
          <p:cNvSpPr>
            <a:spLocks noChangeShapeType="1"/>
          </p:cNvSpPr>
          <p:nvPr/>
        </p:nvSpPr>
        <p:spPr bwMode="auto">
          <a:xfrm>
            <a:off x="3200400" y="2133600"/>
            <a:ext cx="4191000" cy="0"/>
          </a:xfrm>
          <a:prstGeom prst="line">
            <a:avLst/>
          </a:prstGeom>
          <a:noFill/>
          <a:ln w="9525">
            <a:solidFill>
              <a:schemeClr val="tx1"/>
            </a:solidFill>
            <a:round/>
            <a:headEnd/>
            <a:tailEnd/>
          </a:ln>
          <a:effectLst/>
        </p:spPr>
        <p:txBody>
          <a:bodyPr/>
          <a:lstStyle/>
          <a:p>
            <a:endParaRPr lang="en-US"/>
          </a:p>
        </p:txBody>
      </p:sp>
      <p:sp>
        <p:nvSpPr>
          <p:cNvPr id="131082" name="Line 10"/>
          <p:cNvSpPr>
            <a:spLocks noChangeShapeType="1"/>
          </p:cNvSpPr>
          <p:nvPr/>
        </p:nvSpPr>
        <p:spPr bwMode="auto">
          <a:xfrm flipV="1">
            <a:off x="3200400" y="1676400"/>
            <a:ext cx="0" cy="457200"/>
          </a:xfrm>
          <a:prstGeom prst="line">
            <a:avLst/>
          </a:prstGeom>
          <a:noFill/>
          <a:ln w="9525">
            <a:solidFill>
              <a:schemeClr val="tx1"/>
            </a:solidFill>
            <a:round/>
            <a:headEnd/>
            <a:tailEnd/>
          </a:ln>
          <a:effectLst/>
        </p:spPr>
        <p:txBody>
          <a:bodyPr/>
          <a:lstStyle/>
          <a:p>
            <a:endParaRPr lang="en-US"/>
          </a:p>
        </p:txBody>
      </p:sp>
      <p:sp>
        <p:nvSpPr>
          <p:cNvPr id="131083" name="Line 11"/>
          <p:cNvSpPr>
            <a:spLocks noChangeShapeType="1"/>
          </p:cNvSpPr>
          <p:nvPr/>
        </p:nvSpPr>
        <p:spPr bwMode="auto">
          <a:xfrm flipV="1">
            <a:off x="7391400" y="1752600"/>
            <a:ext cx="0" cy="381000"/>
          </a:xfrm>
          <a:prstGeom prst="line">
            <a:avLst/>
          </a:prstGeom>
          <a:noFill/>
          <a:ln w="9525">
            <a:solidFill>
              <a:schemeClr val="tx1"/>
            </a:solidFill>
            <a:round/>
            <a:headEnd/>
            <a:tailEnd/>
          </a:ln>
          <a:effectLst/>
        </p:spPr>
        <p:txBody>
          <a:bodyPr/>
          <a:lstStyle/>
          <a:p>
            <a:endParaRPr lang="en-US"/>
          </a:p>
        </p:txBody>
      </p:sp>
      <p:sp>
        <p:nvSpPr>
          <p:cNvPr id="131085" name="Line 13"/>
          <p:cNvSpPr>
            <a:spLocks noChangeShapeType="1"/>
          </p:cNvSpPr>
          <p:nvPr/>
        </p:nvSpPr>
        <p:spPr bwMode="auto">
          <a:xfrm>
            <a:off x="3124200" y="2971800"/>
            <a:ext cx="4343400" cy="0"/>
          </a:xfrm>
          <a:prstGeom prst="line">
            <a:avLst/>
          </a:prstGeom>
          <a:noFill/>
          <a:ln w="9525">
            <a:solidFill>
              <a:schemeClr val="tx1"/>
            </a:solidFill>
            <a:round/>
            <a:headEnd/>
            <a:tailEnd/>
          </a:ln>
          <a:effectLst/>
        </p:spPr>
        <p:txBody>
          <a:bodyPr/>
          <a:lstStyle/>
          <a:p>
            <a:endParaRPr lang="en-US"/>
          </a:p>
        </p:txBody>
      </p:sp>
      <p:sp>
        <p:nvSpPr>
          <p:cNvPr id="131086" name="Line 14"/>
          <p:cNvSpPr>
            <a:spLocks noChangeShapeType="1"/>
          </p:cNvSpPr>
          <p:nvPr/>
        </p:nvSpPr>
        <p:spPr bwMode="auto">
          <a:xfrm>
            <a:off x="3200400" y="3352800"/>
            <a:ext cx="4267200" cy="0"/>
          </a:xfrm>
          <a:prstGeom prst="line">
            <a:avLst/>
          </a:prstGeom>
          <a:noFill/>
          <a:ln w="9525">
            <a:solidFill>
              <a:schemeClr val="tx1"/>
            </a:solidFill>
            <a:round/>
            <a:headEnd/>
            <a:tailEnd/>
          </a:ln>
          <a:effectLst/>
        </p:spPr>
        <p:txBody>
          <a:bodyPr/>
          <a:lstStyle/>
          <a:p>
            <a:endParaRPr lang="en-US"/>
          </a:p>
        </p:txBody>
      </p:sp>
      <p:sp>
        <p:nvSpPr>
          <p:cNvPr id="131087" name="Line 15"/>
          <p:cNvSpPr>
            <a:spLocks noChangeShapeType="1"/>
          </p:cNvSpPr>
          <p:nvPr/>
        </p:nvSpPr>
        <p:spPr bwMode="auto">
          <a:xfrm flipV="1">
            <a:off x="3200400" y="2895600"/>
            <a:ext cx="0" cy="457200"/>
          </a:xfrm>
          <a:prstGeom prst="line">
            <a:avLst/>
          </a:prstGeom>
          <a:noFill/>
          <a:ln w="9525">
            <a:solidFill>
              <a:schemeClr val="tx1"/>
            </a:solidFill>
            <a:round/>
            <a:headEnd/>
            <a:tailEnd/>
          </a:ln>
          <a:effectLst/>
        </p:spPr>
        <p:txBody>
          <a:bodyPr/>
          <a:lstStyle/>
          <a:p>
            <a:endParaRPr lang="en-US"/>
          </a:p>
        </p:txBody>
      </p:sp>
      <p:sp>
        <p:nvSpPr>
          <p:cNvPr id="131088" name="Line 16"/>
          <p:cNvSpPr>
            <a:spLocks noChangeShapeType="1"/>
          </p:cNvSpPr>
          <p:nvPr/>
        </p:nvSpPr>
        <p:spPr bwMode="auto">
          <a:xfrm flipV="1">
            <a:off x="7391400" y="2971800"/>
            <a:ext cx="0" cy="381000"/>
          </a:xfrm>
          <a:prstGeom prst="line">
            <a:avLst/>
          </a:prstGeom>
          <a:noFill/>
          <a:ln w="9525">
            <a:solidFill>
              <a:schemeClr val="tx1"/>
            </a:solidFill>
            <a:round/>
            <a:headEnd/>
            <a:tailEnd/>
          </a:ln>
          <a:effectLst/>
        </p:spPr>
        <p:txBody>
          <a:bodyPr/>
          <a:lstStyle/>
          <a:p>
            <a:endParaRPr lang="en-US"/>
          </a:p>
        </p:txBody>
      </p:sp>
      <p:sp>
        <p:nvSpPr>
          <p:cNvPr id="131089" name="Line 17"/>
          <p:cNvSpPr>
            <a:spLocks noChangeShapeType="1"/>
          </p:cNvSpPr>
          <p:nvPr/>
        </p:nvSpPr>
        <p:spPr bwMode="auto">
          <a:xfrm>
            <a:off x="3124200" y="4191000"/>
            <a:ext cx="4267200" cy="0"/>
          </a:xfrm>
          <a:prstGeom prst="line">
            <a:avLst/>
          </a:prstGeom>
          <a:noFill/>
          <a:ln w="9525">
            <a:solidFill>
              <a:schemeClr val="tx1"/>
            </a:solidFill>
            <a:round/>
            <a:headEnd/>
            <a:tailEnd/>
          </a:ln>
          <a:effectLst/>
        </p:spPr>
        <p:txBody>
          <a:bodyPr/>
          <a:lstStyle/>
          <a:p>
            <a:endParaRPr lang="en-US"/>
          </a:p>
        </p:txBody>
      </p:sp>
      <p:sp>
        <p:nvSpPr>
          <p:cNvPr id="131091" name="Line 19"/>
          <p:cNvSpPr>
            <a:spLocks noChangeShapeType="1"/>
          </p:cNvSpPr>
          <p:nvPr/>
        </p:nvSpPr>
        <p:spPr bwMode="auto">
          <a:xfrm>
            <a:off x="3124200" y="4572000"/>
            <a:ext cx="4267200" cy="0"/>
          </a:xfrm>
          <a:prstGeom prst="line">
            <a:avLst/>
          </a:prstGeom>
          <a:noFill/>
          <a:ln w="9525">
            <a:solidFill>
              <a:schemeClr val="tx1"/>
            </a:solidFill>
            <a:round/>
            <a:headEnd/>
            <a:tailEnd/>
          </a:ln>
          <a:effectLst/>
        </p:spPr>
        <p:txBody>
          <a:bodyPr/>
          <a:lstStyle/>
          <a:p>
            <a:endParaRPr lang="en-US"/>
          </a:p>
        </p:txBody>
      </p:sp>
      <p:sp>
        <p:nvSpPr>
          <p:cNvPr id="131092" name="Line 20"/>
          <p:cNvSpPr>
            <a:spLocks noChangeShapeType="1"/>
          </p:cNvSpPr>
          <p:nvPr/>
        </p:nvSpPr>
        <p:spPr bwMode="auto">
          <a:xfrm flipV="1">
            <a:off x="3200400" y="4191000"/>
            <a:ext cx="0" cy="381000"/>
          </a:xfrm>
          <a:prstGeom prst="line">
            <a:avLst/>
          </a:prstGeom>
          <a:noFill/>
          <a:ln w="9525">
            <a:solidFill>
              <a:schemeClr val="tx1"/>
            </a:solidFill>
            <a:round/>
            <a:headEnd/>
            <a:tailEnd/>
          </a:ln>
          <a:effectLst/>
        </p:spPr>
        <p:txBody>
          <a:bodyPr/>
          <a:lstStyle/>
          <a:p>
            <a:endParaRPr lang="en-US"/>
          </a:p>
        </p:txBody>
      </p:sp>
      <p:sp>
        <p:nvSpPr>
          <p:cNvPr id="131093" name="Line 21"/>
          <p:cNvSpPr>
            <a:spLocks noChangeShapeType="1"/>
          </p:cNvSpPr>
          <p:nvPr/>
        </p:nvSpPr>
        <p:spPr bwMode="auto">
          <a:xfrm flipV="1">
            <a:off x="7391400" y="4191000"/>
            <a:ext cx="0" cy="381000"/>
          </a:xfrm>
          <a:prstGeom prst="line">
            <a:avLst/>
          </a:prstGeom>
          <a:noFill/>
          <a:ln w="9525">
            <a:solidFill>
              <a:schemeClr val="tx1"/>
            </a:solidFill>
            <a:round/>
            <a:headEnd/>
            <a:tailEnd/>
          </a:ln>
          <a:effectLst/>
        </p:spPr>
        <p:txBody>
          <a:bodyPr/>
          <a:lstStyle/>
          <a:p>
            <a:endParaRPr lang="en-US"/>
          </a:p>
        </p:txBody>
      </p:sp>
      <p:sp>
        <p:nvSpPr>
          <p:cNvPr id="131094" name="Line 22"/>
          <p:cNvSpPr>
            <a:spLocks noChangeShapeType="1"/>
          </p:cNvSpPr>
          <p:nvPr/>
        </p:nvSpPr>
        <p:spPr bwMode="auto">
          <a:xfrm>
            <a:off x="3048000" y="5410200"/>
            <a:ext cx="4191000" cy="0"/>
          </a:xfrm>
          <a:prstGeom prst="line">
            <a:avLst/>
          </a:prstGeom>
          <a:noFill/>
          <a:ln w="9525">
            <a:solidFill>
              <a:schemeClr val="tx1"/>
            </a:solidFill>
            <a:round/>
            <a:headEnd/>
            <a:tailEnd/>
          </a:ln>
          <a:effectLst/>
        </p:spPr>
        <p:txBody>
          <a:bodyPr/>
          <a:lstStyle/>
          <a:p>
            <a:endParaRPr lang="en-US"/>
          </a:p>
        </p:txBody>
      </p:sp>
      <p:sp>
        <p:nvSpPr>
          <p:cNvPr id="131095" name="Line 23"/>
          <p:cNvSpPr>
            <a:spLocks noChangeShapeType="1"/>
          </p:cNvSpPr>
          <p:nvPr/>
        </p:nvSpPr>
        <p:spPr bwMode="auto">
          <a:xfrm>
            <a:off x="3048000" y="5791200"/>
            <a:ext cx="4114800" cy="0"/>
          </a:xfrm>
          <a:prstGeom prst="line">
            <a:avLst/>
          </a:prstGeom>
          <a:noFill/>
          <a:ln w="9525">
            <a:solidFill>
              <a:schemeClr val="tx1"/>
            </a:solidFill>
            <a:round/>
            <a:headEnd/>
            <a:tailEnd/>
          </a:ln>
          <a:effectLst/>
        </p:spPr>
        <p:txBody>
          <a:bodyPr/>
          <a:lstStyle/>
          <a:p>
            <a:endParaRPr lang="en-US"/>
          </a:p>
        </p:txBody>
      </p:sp>
      <p:sp>
        <p:nvSpPr>
          <p:cNvPr id="131096" name="Line 24"/>
          <p:cNvSpPr>
            <a:spLocks noChangeShapeType="1"/>
          </p:cNvSpPr>
          <p:nvPr/>
        </p:nvSpPr>
        <p:spPr bwMode="auto">
          <a:xfrm flipV="1">
            <a:off x="3048000" y="5334000"/>
            <a:ext cx="0" cy="457200"/>
          </a:xfrm>
          <a:prstGeom prst="line">
            <a:avLst/>
          </a:prstGeom>
          <a:noFill/>
          <a:ln w="9525">
            <a:solidFill>
              <a:schemeClr val="tx1"/>
            </a:solidFill>
            <a:round/>
            <a:headEnd/>
            <a:tailEnd/>
          </a:ln>
          <a:effectLst/>
        </p:spPr>
        <p:txBody>
          <a:bodyPr/>
          <a:lstStyle/>
          <a:p>
            <a:endParaRPr lang="en-US"/>
          </a:p>
        </p:txBody>
      </p:sp>
      <p:sp>
        <p:nvSpPr>
          <p:cNvPr id="131097" name="Line 25"/>
          <p:cNvSpPr>
            <a:spLocks noChangeShapeType="1"/>
          </p:cNvSpPr>
          <p:nvPr/>
        </p:nvSpPr>
        <p:spPr bwMode="auto">
          <a:xfrm>
            <a:off x="7239000" y="5410200"/>
            <a:ext cx="0" cy="457200"/>
          </a:xfrm>
          <a:prstGeom prst="line">
            <a:avLst/>
          </a:prstGeom>
          <a:noFill/>
          <a:ln w="9525">
            <a:solidFill>
              <a:schemeClr val="tx1"/>
            </a:solidFill>
            <a:round/>
            <a:headEnd/>
            <a:tailEnd/>
          </a:ln>
          <a:effectLst/>
        </p:spPr>
        <p:txBody>
          <a:bodyPr/>
          <a:lstStyle/>
          <a:p>
            <a:endParaRPr lang="en-US"/>
          </a:p>
        </p:txBody>
      </p:sp>
      <p:sp>
        <p:nvSpPr>
          <p:cNvPr id="131098" name="Line 26"/>
          <p:cNvSpPr>
            <a:spLocks noChangeShapeType="1"/>
          </p:cNvSpPr>
          <p:nvPr/>
        </p:nvSpPr>
        <p:spPr bwMode="auto">
          <a:xfrm>
            <a:off x="3962400" y="2133600"/>
            <a:ext cx="0" cy="762000"/>
          </a:xfrm>
          <a:prstGeom prst="line">
            <a:avLst/>
          </a:prstGeom>
          <a:noFill/>
          <a:ln w="9525">
            <a:solidFill>
              <a:schemeClr val="tx1"/>
            </a:solidFill>
            <a:round/>
            <a:headEnd/>
            <a:tailEnd type="triangle" w="med" len="med"/>
          </a:ln>
          <a:effectLst/>
        </p:spPr>
        <p:txBody>
          <a:bodyPr/>
          <a:lstStyle/>
          <a:p>
            <a:endParaRPr lang="en-US"/>
          </a:p>
        </p:txBody>
      </p:sp>
      <p:sp>
        <p:nvSpPr>
          <p:cNvPr id="131099" name="Line 27"/>
          <p:cNvSpPr>
            <a:spLocks noChangeShapeType="1"/>
          </p:cNvSpPr>
          <p:nvPr/>
        </p:nvSpPr>
        <p:spPr bwMode="auto">
          <a:xfrm>
            <a:off x="3962400" y="3429000"/>
            <a:ext cx="0" cy="685800"/>
          </a:xfrm>
          <a:prstGeom prst="line">
            <a:avLst/>
          </a:prstGeom>
          <a:noFill/>
          <a:ln w="9525">
            <a:solidFill>
              <a:schemeClr val="tx1"/>
            </a:solidFill>
            <a:round/>
            <a:headEnd/>
            <a:tailEnd type="triangle" w="med" len="med"/>
          </a:ln>
          <a:effectLst/>
        </p:spPr>
        <p:txBody>
          <a:bodyPr/>
          <a:lstStyle/>
          <a:p>
            <a:endParaRPr lang="en-US"/>
          </a:p>
        </p:txBody>
      </p:sp>
      <p:sp>
        <p:nvSpPr>
          <p:cNvPr id="131100" name="Line 28"/>
          <p:cNvSpPr>
            <a:spLocks noChangeShapeType="1"/>
          </p:cNvSpPr>
          <p:nvPr/>
        </p:nvSpPr>
        <p:spPr bwMode="auto">
          <a:xfrm>
            <a:off x="4038600" y="4572000"/>
            <a:ext cx="0" cy="762000"/>
          </a:xfrm>
          <a:prstGeom prst="line">
            <a:avLst/>
          </a:prstGeom>
          <a:noFill/>
          <a:ln w="9525">
            <a:solidFill>
              <a:schemeClr val="tx1"/>
            </a:solidFill>
            <a:round/>
            <a:headEnd/>
            <a:tailEnd type="triangle" w="med" len="med"/>
          </a:ln>
          <a:effectLst/>
        </p:spPr>
        <p:txBody>
          <a:bodyPr/>
          <a:lstStyle/>
          <a:p>
            <a:endParaRPr lang="en-US"/>
          </a:p>
        </p:txBody>
      </p:sp>
      <p:sp>
        <p:nvSpPr>
          <p:cNvPr id="131101" name="Line 29"/>
          <p:cNvSpPr>
            <a:spLocks noChangeShapeType="1"/>
          </p:cNvSpPr>
          <p:nvPr/>
        </p:nvSpPr>
        <p:spPr bwMode="auto">
          <a:xfrm>
            <a:off x="2590800" y="1905000"/>
            <a:ext cx="0" cy="3733800"/>
          </a:xfrm>
          <a:prstGeom prst="line">
            <a:avLst/>
          </a:prstGeom>
          <a:noFill/>
          <a:ln w="9525">
            <a:solidFill>
              <a:schemeClr val="tx1"/>
            </a:solidFill>
            <a:round/>
            <a:headEnd/>
            <a:tailEnd/>
          </a:ln>
          <a:effectLst/>
        </p:spPr>
        <p:txBody>
          <a:bodyPr/>
          <a:lstStyle/>
          <a:p>
            <a:endParaRPr lang="en-US"/>
          </a:p>
        </p:txBody>
      </p:sp>
      <p:sp>
        <p:nvSpPr>
          <p:cNvPr id="131102" name="Line 30"/>
          <p:cNvSpPr>
            <a:spLocks noChangeShapeType="1"/>
          </p:cNvSpPr>
          <p:nvPr/>
        </p:nvSpPr>
        <p:spPr bwMode="auto">
          <a:xfrm>
            <a:off x="2590800" y="1905000"/>
            <a:ext cx="685800" cy="0"/>
          </a:xfrm>
          <a:prstGeom prst="line">
            <a:avLst/>
          </a:prstGeom>
          <a:noFill/>
          <a:ln w="9525">
            <a:solidFill>
              <a:schemeClr val="tx1"/>
            </a:solidFill>
            <a:round/>
            <a:headEnd/>
            <a:tailEnd/>
          </a:ln>
          <a:effectLst/>
        </p:spPr>
        <p:txBody>
          <a:bodyPr/>
          <a:lstStyle/>
          <a:p>
            <a:endParaRPr lang="en-US"/>
          </a:p>
        </p:txBody>
      </p:sp>
      <p:sp>
        <p:nvSpPr>
          <p:cNvPr id="131103" name="Line 31"/>
          <p:cNvSpPr>
            <a:spLocks noChangeShapeType="1"/>
          </p:cNvSpPr>
          <p:nvPr/>
        </p:nvSpPr>
        <p:spPr bwMode="auto">
          <a:xfrm>
            <a:off x="2590800" y="3200400"/>
            <a:ext cx="685800" cy="0"/>
          </a:xfrm>
          <a:prstGeom prst="line">
            <a:avLst/>
          </a:prstGeom>
          <a:noFill/>
          <a:ln w="9525">
            <a:solidFill>
              <a:schemeClr val="tx1"/>
            </a:solidFill>
            <a:round/>
            <a:headEnd/>
            <a:tailEnd/>
          </a:ln>
          <a:effectLst/>
        </p:spPr>
        <p:txBody>
          <a:bodyPr/>
          <a:lstStyle/>
          <a:p>
            <a:endParaRPr lang="en-US"/>
          </a:p>
        </p:txBody>
      </p:sp>
      <p:sp>
        <p:nvSpPr>
          <p:cNvPr id="131104" name="Line 32"/>
          <p:cNvSpPr>
            <a:spLocks noChangeShapeType="1"/>
          </p:cNvSpPr>
          <p:nvPr/>
        </p:nvSpPr>
        <p:spPr bwMode="auto">
          <a:xfrm>
            <a:off x="2590800" y="4419600"/>
            <a:ext cx="609600" cy="0"/>
          </a:xfrm>
          <a:prstGeom prst="line">
            <a:avLst/>
          </a:prstGeom>
          <a:noFill/>
          <a:ln w="9525">
            <a:solidFill>
              <a:schemeClr val="tx1"/>
            </a:solidFill>
            <a:round/>
            <a:headEnd/>
            <a:tailEnd/>
          </a:ln>
          <a:effectLst/>
        </p:spPr>
        <p:txBody>
          <a:bodyPr/>
          <a:lstStyle/>
          <a:p>
            <a:endParaRPr lang="en-US"/>
          </a:p>
        </p:txBody>
      </p:sp>
      <p:sp>
        <p:nvSpPr>
          <p:cNvPr id="131107" name="Line 35"/>
          <p:cNvSpPr>
            <a:spLocks noChangeShapeType="1"/>
          </p:cNvSpPr>
          <p:nvPr/>
        </p:nvSpPr>
        <p:spPr bwMode="auto">
          <a:xfrm>
            <a:off x="2590800" y="5638800"/>
            <a:ext cx="457200" cy="0"/>
          </a:xfrm>
          <a:prstGeom prst="line">
            <a:avLst/>
          </a:prstGeom>
          <a:noFill/>
          <a:ln w="9525">
            <a:solidFill>
              <a:schemeClr val="tx1"/>
            </a:solidFill>
            <a:round/>
            <a:headEnd/>
            <a:tailEnd/>
          </a:ln>
          <a:effectLst/>
        </p:spPr>
        <p:txBody>
          <a:bodyPr/>
          <a:lstStyle/>
          <a:p>
            <a:endParaRPr lang="en-US"/>
          </a:p>
        </p:txBody>
      </p:sp>
      <p:sp>
        <p:nvSpPr>
          <p:cNvPr id="131108" name="Line 36"/>
          <p:cNvSpPr>
            <a:spLocks noChangeShapeType="1"/>
          </p:cNvSpPr>
          <p:nvPr/>
        </p:nvSpPr>
        <p:spPr bwMode="auto">
          <a:xfrm>
            <a:off x="2133600" y="3581400"/>
            <a:ext cx="457200" cy="0"/>
          </a:xfrm>
          <a:prstGeom prst="line">
            <a:avLst/>
          </a:prstGeom>
          <a:noFill/>
          <a:ln w="9525">
            <a:solidFill>
              <a:schemeClr val="tx1"/>
            </a:solidFill>
            <a:round/>
            <a:headEnd/>
            <a:tailEnd/>
          </a:ln>
          <a:effectLst/>
        </p:spPr>
        <p:txBody>
          <a:bodyPr/>
          <a:lstStyle/>
          <a:p>
            <a:endParaRPr lang="en-US"/>
          </a:p>
        </p:txBody>
      </p:sp>
      <p:sp>
        <p:nvSpPr>
          <p:cNvPr id="131111" name="Line 39"/>
          <p:cNvSpPr>
            <a:spLocks noChangeShapeType="1"/>
          </p:cNvSpPr>
          <p:nvPr/>
        </p:nvSpPr>
        <p:spPr bwMode="auto">
          <a:xfrm flipH="1">
            <a:off x="1981200" y="3581400"/>
            <a:ext cx="6096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buNone/>
            </a:pPr>
            <a:r>
              <a:rPr lang="en-US" sz="3200" dirty="0" smtClean="0"/>
              <a:t>2. To offset uncertainty and change – There is a continuous change in the environment and the organization has to work in accelerating change</a:t>
            </a:r>
          </a:p>
          <a:p>
            <a:pPr>
              <a:lnSpc>
                <a:spcPct val="80000"/>
              </a:lnSpc>
              <a:buFontTx/>
              <a:buNone/>
            </a:pPr>
            <a:r>
              <a:rPr lang="en-US" sz="3200" dirty="0" smtClean="0"/>
              <a:t>3. To focus attention on objectives – Planning focuses on organizational objectives and direction of action for achieving these objectives</a:t>
            </a:r>
          </a:p>
          <a:p>
            <a:pPr>
              <a:lnSpc>
                <a:spcPct val="80000"/>
              </a:lnSpc>
              <a:buFontTx/>
              <a:buNone/>
            </a:pPr>
            <a:r>
              <a:rPr lang="en-US" sz="3200" dirty="0" smtClean="0"/>
              <a:t>4. To help in co-ordination – Co-ordination is the essence of management and planning is the basis for it</a:t>
            </a:r>
          </a:p>
          <a:p>
            <a:pPr>
              <a:lnSpc>
                <a:spcPct val="80000"/>
              </a:lnSpc>
              <a:buFontTx/>
              <a:buNone/>
            </a:pPr>
            <a:r>
              <a:rPr lang="en-US" sz="3200" dirty="0" smtClean="0"/>
              <a:t>5. Help in control</a:t>
            </a:r>
          </a:p>
          <a:p>
            <a:pPr>
              <a:lnSpc>
                <a:spcPct val="80000"/>
              </a:lnSpc>
              <a:buFontTx/>
              <a:buNone/>
            </a:pPr>
            <a:r>
              <a:rPr lang="en-US" sz="3200" dirty="0" smtClean="0"/>
              <a:t>6. To increase in organizational effectiveness</a:t>
            </a:r>
            <a:endParaRPr lang="en-IN" sz="3200"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dirty="0"/>
              <a:t>Types of Plans</a:t>
            </a:r>
            <a:endParaRPr lang="en-IN" dirty="0"/>
          </a:p>
        </p:txBody>
      </p:sp>
      <p:sp>
        <p:nvSpPr>
          <p:cNvPr id="78851" name="Rectangle 3"/>
          <p:cNvSpPr>
            <a:spLocks noGrp="1" noChangeArrowheads="1"/>
          </p:cNvSpPr>
          <p:nvPr>
            <p:ph type="body" idx="1"/>
          </p:nvPr>
        </p:nvSpPr>
        <p:spPr>
          <a:xfrm>
            <a:off x="612648" y="1600200"/>
            <a:ext cx="8153400" cy="5029200"/>
          </a:xfrm>
        </p:spPr>
        <p:txBody>
          <a:bodyPr>
            <a:normAutofit/>
          </a:bodyPr>
          <a:lstStyle/>
          <a:p>
            <a:pPr>
              <a:buFontTx/>
              <a:buNone/>
            </a:pPr>
            <a:r>
              <a:rPr lang="en-US" sz="2800" dirty="0"/>
              <a:t>	                    </a:t>
            </a:r>
            <a:r>
              <a:rPr lang="en-US" sz="1800" dirty="0"/>
              <a:t>PURPOSE OR MISSION</a:t>
            </a:r>
          </a:p>
          <a:p>
            <a:pPr>
              <a:buFontTx/>
              <a:buNone/>
            </a:pPr>
            <a:endParaRPr lang="en-US" sz="1800" dirty="0"/>
          </a:p>
          <a:p>
            <a:pPr>
              <a:buFontTx/>
              <a:buNone/>
            </a:pPr>
            <a:r>
              <a:rPr lang="en-US" sz="1800" dirty="0"/>
              <a:t>                                            OBJECTIVES</a:t>
            </a:r>
          </a:p>
          <a:p>
            <a:pPr>
              <a:buFontTx/>
              <a:buNone/>
            </a:pPr>
            <a:endParaRPr lang="en-US" sz="1800" dirty="0"/>
          </a:p>
          <a:p>
            <a:pPr>
              <a:buFontTx/>
              <a:buNone/>
            </a:pPr>
            <a:r>
              <a:rPr lang="en-US" sz="1800" dirty="0"/>
              <a:t>                                           STRATEGIES</a:t>
            </a:r>
          </a:p>
          <a:p>
            <a:pPr>
              <a:buFontTx/>
              <a:buNone/>
            </a:pPr>
            <a:endParaRPr lang="en-US" sz="1800" dirty="0"/>
          </a:p>
          <a:p>
            <a:pPr>
              <a:buFontTx/>
              <a:buNone/>
            </a:pPr>
            <a:r>
              <a:rPr lang="en-US" sz="1800" dirty="0"/>
              <a:t>                                               POLICIES</a:t>
            </a:r>
          </a:p>
          <a:p>
            <a:pPr>
              <a:buFontTx/>
              <a:buNone/>
            </a:pPr>
            <a:endParaRPr lang="en-US" sz="1800" dirty="0"/>
          </a:p>
          <a:p>
            <a:pPr>
              <a:buFontTx/>
              <a:buNone/>
            </a:pPr>
            <a:r>
              <a:rPr lang="en-US" sz="1800" dirty="0"/>
              <a:t>                                  RULES AND PROCEDURES</a:t>
            </a:r>
          </a:p>
          <a:p>
            <a:pPr>
              <a:buFontTx/>
              <a:buNone/>
            </a:pPr>
            <a:endParaRPr lang="en-US" sz="1800" dirty="0"/>
          </a:p>
          <a:p>
            <a:pPr>
              <a:buFontTx/>
              <a:buNone/>
            </a:pPr>
            <a:r>
              <a:rPr lang="en-US" sz="1800" dirty="0"/>
              <a:t>                                  PROGRAMS OR PROJECT</a:t>
            </a:r>
          </a:p>
          <a:p>
            <a:pPr>
              <a:buFontTx/>
              <a:buNone/>
            </a:pPr>
            <a:endParaRPr lang="en-US" sz="1800" dirty="0"/>
          </a:p>
          <a:p>
            <a:pPr>
              <a:buFontTx/>
              <a:buNone/>
            </a:pPr>
            <a:r>
              <a:rPr lang="en-US" sz="1800" dirty="0"/>
              <a:t>                                                  BUDJETS</a:t>
            </a:r>
            <a:endParaRPr lang="en-IN" sz="1800" dirty="0"/>
          </a:p>
        </p:txBody>
      </p:sp>
      <p:sp>
        <p:nvSpPr>
          <p:cNvPr id="78881" name="Line 33"/>
          <p:cNvSpPr>
            <a:spLocks noChangeShapeType="1"/>
          </p:cNvSpPr>
          <p:nvPr/>
        </p:nvSpPr>
        <p:spPr bwMode="auto">
          <a:xfrm>
            <a:off x="2590800" y="1600200"/>
            <a:ext cx="3124200" cy="0"/>
          </a:xfrm>
          <a:prstGeom prst="line">
            <a:avLst/>
          </a:prstGeom>
          <a:noFill/>
          <a:ln w="9525">
            <a:solidFill>
              <a:schemeClr val="tx1"/>
            </a:solidFill>
            <a:round/>
            <a:headEnd/>
            <a:tailEnd/>
          </a:ln>
          <a:effectLst/>
        </p:spPr>
        <p:txBody>
          <a:bodyPr/>
          <a:lstStyle/>
          <a:p>
            <a:endParaRPr lang="en-US"/>
          </a:p>
        </p:txBody>
      </p:sp>
      <p:sp>
        <p:nvSpPr>
          <p:cNvPr id="78882" name="Line 34"/>
          <p:cNvSpPr>
            <a:spLocks noChangeShapeType="1"/>
          </p:cNvSpPr>
          <p:nvPr/>
        </p:nvSpPr>
        <p:spPr bwMode="auto">
          <a:xfrm flipV="1">
            <a:off x="1600200" y="6400800"/>
            <a:ext cx="5715000" cy="76200"/>
          </a:xfrm>
          <a:prstGeom prst="line">
            <a:avLst/>
          </a:prstGeom>
          <a:noFill/>
          <a:ln w="9525">
            <a:solidFill>
              <a:schemeClr val="tx1"/>
            </a:solidFill>
            <a:round/>
            <a:headEnd/>
            <a:tailEnd/>
          </a:ln>
          <a:effectLst/>
        </p:spPr>
        <p:txBody>
          <a:bodyPr/>
          <a:lstStyle/>
          <a:p>
            <a:endParaRPr lang="en-US"/>
          </a:p>
        </p:txBody>
      </p:sp>
      <p:sp>
        <p:nvSpPr>
          <p:cNvPr id="78883" name="Line 35"/>
          <p:cNvSpPr>
            <a:spLocks noChangeShapeType="1"/>
          </p:cNvSpPr>
          <p:nvPr/>
        </p:nvSpPr>
        <p:spPr bwMode="auto">
          <a:xfrm flipH="1">
            <a:off x="1600200" y="1676400"/>
            <a:ext cx="990600" cy="4876800"/>
          </a:xfrm>
          <a:prstGeom prst="line">
            <a:avLst/>
          </a:prstGeom>
          <a:noFill/>
          <a:ln w="9525">
            <a:solidFill>
              <a:schemeClr val="tx1"/>
            </a:solidFill>
            <a:round/>
            <a:headEnd/>
            <a:tailEnd/>
          </a:ln>
          <a:effectLst/>
        </p:spPr>
        <p:txBody>
          <a:bodyPr/>
          <a:lstStyle/>
          <a:p>
            <a:endParaRPr lang="en-US"/>
          </a:p>
        </p:txBody>
      </p:sp>
      <p:sp>
        <p:nvSpPr>
          <p:cNvPr id="78884" name="Line 36"/>
          <p:cNvSpPr>
            <a:spLocks noChangeShapeType="1"/>
          </p:cNvSpPr>
          <p:nvPr/>
        </p:nvSpPr>
        <p:spPr bwMode="auto">
          <a:xfrm>
            <a:off x="5715000" y="1676400"/>
            <a:ext cx="1524000" cy="4800600"/>
          </a:xfrm>
          <a:prstGeom prst="line">
            <a:avLst/>
          </a:prstGeom>
          <a:noFill/>
          <a:ln w="9525">
            <a:solidFill>
              <a:schemeClr val="tx1"/>
            </a:solidFill>
            <a:round/>
            <a:headEnd/>
            <a:tailEnd/>
          </a:ln>
          <a:effectLst/>
        </p:spPr>
        <p:txBody>
          <a:bodyPr/>
          <a:lstStyle/>
          <a:p>
            <a:endParaRPr lang="en-US"/>
          </a:p>
        </p:txBody>
      </p:sp>
      <p:sp>
        <p:nvSpPr>
          <p:cNvPr id="78885" name="Line 37"/>
          <p:cNvSpPr>
            <a:spLocks noChangeShapeType="1"/>
          </p:cNvSpPr>
          <p:nvPr/>
        </p:nvSpPr>
        <p:spPr bwMode="auto">
          <a:xfrm flipV="1">
            <a:off x="2590800" y="2209800"/>
            <a:ext cx="3276600" cy="76200"/>
          </a:xfrm>
          <a:prstGeom prst="line">
            <a:avLst/>
          </a:prstGeom>
          <a:noFill/>
          <a:ln w="9525">
            <a:solidFill>
              <a:schemeClr val="tx1"/>
            </a:solidFill>
            <a:round/>
            <a:headEnd/>
            <a:tailEnd/>
          </a:ln>
          <a:effectLst/>
        </p:spPr>
        <p:txBody>
          <a:bodyPr/>
          <a:lstStyle/>
          <a:p>
            <a:endParaRPr lang="en-US"/>
          </a:p>
        </p:txBody>
      </p:sp>
      <p:sp>
        <p:nvSpPr>
          <p:cNvPr id="78886" name="Line 38"/>
          <p:cNvSpPr>
            <a:spLocks noChangeShapeType="1"/>
          </p:cNvSpPr>
          <p:nvPr/>
        </p:nvSpPr>
        <p:spPr bwMode="auto">
          <a:xfrm flipV="1">
            <a:off x="2362200" y="2819400"/>
            <a:ext cx="3733800" cy="76200"/>
          </a:xfrm>
          <a:prstGeom prst="line">
            <a:avLst/>
          </a:prstGeom>
          <a:noFill/>
          <a:ln w="9525">
            <a:solidFill>
              <a:schemeClr val="tx1"/>
            </a:solidFill>
            <a:round/>
            <a:headEnd/>
            <a:tailEnd/>
          </a:ln>
          <a:effectLst/>
        </p:spPr>
        <p:txBody>
          <a:bodyPr/>
          <a:lstStyle/>
          <a:p>
            <a:endParaRPr lang="en-US"/>
          </a:p>
        </p:txBody>
      </p:sp>
      <p:sp>
        <p:nvSpPr>
          <p:cNvPr id="78887" name="Line 39"/>
          <p:cNvSpPr>
            <a:spLocks noChangeShapeType="1"/>
          </p:cNvSpPr>
          <p:nvPr/>
        </p:nvSpPr>
        <p:spPr bwMode="auto">
          <a:xfrm>
            <a:off x="2286000" y="3581400"/>
            <a:ext cx="4038600" cy="0"/>
          </a:xfrm>
          <a:prstGeom prst="line">
            <a:avLst/>
          </a:prstGeom>
          <a:noFill/>
          <a:ln w="9525">
            <a:solidFill>
              <a:schemeClr val="tx1"/>
            </a:solidFill>
            <a:round/>
            <a:headEnd/>
            <a:tailEnd/>
          </a:ln>
          <a:effectLst/>
        </p:spPr>
        <p:txBody>
          <a:bodyPr/>
          <a:lstStyle/>
          <a:p>
            <a:endParaRPr lang="en-US"/>
          </a:p>
        </p:txBody>
      </p:sp>
      <p:sp>
        <p:nvSpPr>
          <p:cNvPr id="78888" name="Line 40"/>
          <p:cNvSpPr>
            <a:spLocks noChangeShapeType="1"/>
          </p:cNvSpPr>
          <p:nvPr/>
        </p:nvSpPr>
        <p:spPr bwMode="auto">
          <a:xfrm>
            <a:off x="2133600" y="4191000"/>
            <a:ext cx="4343400" cy="0"/>
          </a:xfrm>
          <a:prstGeom prst="line">
            <a:avLst/>
          </a:prstGeom>
          <a:noFill/>
          <a:ln w="9525">
            <a:solidFill>
              <a:schemeClr val="tx1"/>
            </a:solidFill>
            <a:round/>
            <a:headEnd/>
            <a:tailEnd/>
          </a:ln>
          <a:effectLst/>
        </p:spPr>
        <p:txBody>
          <a:bodyPr/>
          <a:lstStyle/>
          <a:p>
            <a:endParaRPr lang="en-US"/>
          </a:p>
        </p:txBody>
      </p:sp>
      <p:sp>
        <p:nvSpPr>
          <p:cNvPr id="78889" name="Line 41"/>
          <p:cNvSpPr>
            <a:spLocks noChangeShapeType="1"/>
          </p:cNvSpPr>
          <p:nvPr/>
        </p:nvSpPr>
        <p:spPr bwMode="auto">
          <a:xfrm flipV="1">
            <a:off x="1905000" y="4876800"/>
            <a:ext cx="4800600" cy="76200"/>
          </a:xfrm>
          <a:prstGeom prst="line">
            <a:avLst/>
          </a:prstGeom>
          <a:noFill/>
          <a:ln w="9525">
            <a:solidFill>
              <a:schemeClr val="tx1"/>
            </a:solidFill>
            <a:round/>
            <a:headEnd/>
            <a:tailEnd/>
          </a:ln>
          <a:effectLst/>
        </p:spPr>
        <p:txBody>
          <a:bodyPr/>
          <a:lstStyle/>
          <a:p>
            <a:endParaRPr lang="en-US"/>
          </a:p>
        </p:txBody>
      </p:sp>
      <p:sp>
        <p:nvSpPr>
          <p:cNvPr id="78890" name="Line 42"/>
          <p:cNvSpPr>
            <a:spLocks noChangeShapeType="1"/>
          </p:cNvSpPr>
          <p:nvPr/>
        </p:nvSpPr>
        <p:spPr bwMode="auto">
          <a:xfrm flipV="1">
            <a:off x="1828800" y="5562600"/>
            <a:ext cx="5105400" cy="15240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8850"/>
                                        </p:tgtEl>
                                        <p:attrNameLst>
                                          <p:attrName>style.visibility</p:attrName>
                                        </p:attrNameLst>
                                      </p:cBhvr>
                                      <p:to>
                                        <p:strVal val="visible"/>
                                      </p:to>
                                    </p:set>
                                    <p:animEffect transition="in" filter="blinds(horizontal)">
                                      <p:cBhvr>
                                        <p:cTn id="7" dur="500"/>
                                        <p:tgtEl>
                                          <p:spTgt spid="7885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8851">
                                            <p:txEl>
                                              <p:pRg st="0" end="0"/>
                                            </p:txEl>
                                          </p:spTgt>
                                        </p:tgtEl>
                                        <p:attrNameLst>
                                          <p:attrName>style.visibility</p:attrName>
                                        </p:attrNameLst>
                                      </p:cBhvr>
                                      <p:to>
                                        <p:strVal val="visible"/>
                                      </p:to>
                                    </p:set>
                                    <p:animEffect transition="in" filter="blinds(horizontal)">
                                      <p:cBhvr>
                                        <p:cTn id="12" dur="500"/>
                                        <p:tgtEl>
                                          <p:spTgt spid="78851">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78851">
                                            <p:txEl>
                                              <p:pRg st="2" end="2"/>
                                            </p:txEl>
                                          </p:spTgt>
                                        </p:tgtEl>
                                        <p:attrNameLst>
                                          <p:attrName>style.visibility</p:attrName>
                                        </p:attrNameLst>
                                      </p:cBhvr>
                                      <p:to>
                                        <p:strVal val="visible"/>
                                      </p:to>
                                    </p:set>
                                    <p:animEffect transition="in" filter="blinds(horizontal)">
                                      <p:cBhvr>
                                        <p:cTn id="15" dur="500"/>
                                        <p:tgtEl>
                                          <p:spTgt spid="78851">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78851">
                                            <p:txEl>
                                              <p:pRg st="4" end="4"/>
                                            </p:txEl>
                                          </p:spTgt>
                                        </p:tgtEl>
                                        <p:attrNameLst>
                                          <p:attrName>style.visibility</p:attrName>
                                        </p:attrNameLst>
                                      </p:cBhvr>
                                      <p:to>
                                        <p:strVal val="visible"/>
                                      </p:to>
                                    </p:set>
                                    <p:animEffect transition="in" filter="blinds(horizontal)">
                                      <p:cBhvr>
                                        <p:cTn id="18" dur="500"/>
                                        <p:tgtEl>
                                          <p:spTgt spid="78851">
                                            <p:txEl>
                                              <p:pRg st="4" end="4"/>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78851">
                                            <p:txEl>
                                              <p:pRg st="6" end="6"/>
                                            </p:txEl>
                                          </p:spTgt>
                                        </p:tgtEl>
                                        <p:attrNameLst>
                                          <p:attrName>style.visibility</p:attrName>
                                        </p:attrNameLst>
                                      </p:cBhvr>
                                      <p:to>
                                        <p:strVal val="visible"/>
                                      </p:to>
                                    </p:set>
                                    <p:animEffect transition="in" filter="blinds(horizontal)">
                                      <p:cBhvr>
                                        <p:cTn id="21" dur="500"/>
                                        <p:tgtEl>
                                          <p:spTgt spid="78851">
                                            <p:txEl>
                                              <p:pRg st="6" end="6"/>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78851">
                                            <p:txEl>
                                              <p:pRg st="8" end="8"/>
                                            </p:txEl>
                                          </p:spTgt>
                                        </p:tgtEl>
                                        <p:attrNameLst>
                                          <p:attrName>style.visibility</p:attrName>
                                        </p:attrNameLst>
                                      </p:cBhvr>
                                      <p:to>
                                        <p:strVal val="visible"/>
                                      </p:to>
                                    </p:set>
                                    <p:animEffect transition="in" filter="blinds(horizontal)">
                                      <p:cBhvr>
                                        <p:cTn id="24" dur="500"/>
                                        <p:tgtEl>
                                          <p:spTgt spid="78851">
                                            <p:txEl>
                                              <p:pRg st="8" end="8"/>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78851">
                                            <p:txEl>
                                              <p:pRg st="10" end="10"/>
                                            </p:txEl>
                                          </p:spTgt>
                                        </p:tgtEl>
                                        <p:attrNameLst>
                                          <p:attrName>style.visibility</p:attrName>
                                        </p:attrNameLst>
                                      </p:cBhvr>
                                      <p:to>
                                        <p:strVal val="visible"/>
                                      </p:to>
                                    </p:set>
                                    <p:animEffect transition="in" filter="blinds(horizontal)">
                                      <p:cBhvr>
                                        <p:cTn id="27" dur="500"/>
                                        <p:tgtEl>
                                          <p:spTgt spid="78851">
                                            <p:txEl>
                                              <p:pRg st="10" end="10"/>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78851">
                                            <p:txEl>
                                              <p:pRg st="12" end="12"/>
                                            </p:txEl>
                                          </p:spTgt>
                                        </p:tgtEl>
                                        <p:attrNameLst>
                                          <p:attrName>style.visibility</p:attrName>
                                        </p:attrNameLst>
                                      </p:cBhvr>
                                      <p:to>
                                        <p:strVal val="visible"/>
                                      </p:to>
                                    </p:set>
                                    <p:animEffect transition="in" filter="blinds(horizontal)">
                                      <p:cBhvr>
                                        <p:cTn id="30" dur="500"/>
                                        <p:tgtEl>
                                          <p:spTgt spid="78851">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Planning</a:t>
            </a:r>
            <a:endParaRPr lang="en-US" dirty="0"/>
          </a:p>
        </p:txBody>
      </p:sp>
      <p:sp>
        <p:nvSpPr>
          <p:cNvPr id="3" name="Content Placeholder 2"/>
          <p:cNvSpPr>
            <a:spLocks noGrp="1"/>
          </p:cNvSpPr>
          <p:nvPr>
            <p:ph sz="quarter" idx="1"/>
          </p:nvPr>
        </p:nvSpPr>
        <p:spPr/>
        <p:txBody>
          <a:bodyPr/>
          <a:lstStyle/>
          <a:p>
            <a:pPr>
              <a:buFont typeface="Wingdings" pitchFamily="2" charset="2"/>
              <a:buChar char="Ø"/>
            </a:pPr>
            <a:r>
              <a:rPr lang="en-US" dirty="0" smtClean="0"/>
              <a:t>It should be based on facts</a:t>
            </a:r>
          </a:p>
          <a:p>
            <a:pPr>
              <a:buFont typeface="Wingdings" pitchFamily="2" charset="2"/>
              <a:buChar char="Ø"/>
            </a:pPr>
            <a:r>
              <a:rPr lang="en-US" dirty="0" smtClean="0"/>
              <a:t>Stability</a:t>
            </a:r>
          </a:p>
          <a:p>
            <a:pPr>
              <a:buFont typeface="Wingdings" pitchFamily="2" charset="2"/>
              <a:buChar char="Ø"/>
            </a:pPr>
            <a:r>
              <a:rPr lang="en-US" dirty="0" smtClean="0"/>
              <a:t>Flexibility</a:t>
            </a:r>
          </a:p>
          <a:p>
            <a:pPr>
              <a:buFont typeface="Wingdings" pitchFamily="2" charset="2"/>
              <a:buChar char="Ø"/>
            </a:pPr>
            <a:r>
              <a:rPr lang="en-US" dirty="0" smtClean="0"/>
              <a:t>Updated procedures</a:t>
            </a:r>
          </a:p>
          <a:p>
            <a:pPr>
              <a:buFont typeface="Wingdings" pitchFamily="2" charset="2"/>
              <a:buChar char="Ø"/>
            </a:pPr>
            <a:r>
              <a:rPr lang="en-US" dirty="0" smtClean="0"/>
              <a:t>Minimum procedures</a:t>
            </a:r>
          </a:p>
          <a:p>
            <a:pPr>
              <a:buFont typeface="Wingdings" pitchFamily="2" charset="2"/>
              <a:buChar char="Ø"/>
            </a:pPr>
            <a:r>
              <a:rPr lang="en-US" dirty="0" smtClean="0"/>
              <a:t>Process as a system</a:t>
            </a:r>
            <a:endParaRPr lang="en-IN" dirty="0" smtClean="0"/>
          </a:p>
          <a:p>
            <a:pPr>
              <a:buFont typeface="Wingdings" pitchFamily="2" charset="2"/>
              <a:buChar char="Ø"/>
            </a:pPr>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Company</a:t>
            </a:r>
            <a:endParaRPr lang="en-US" b="1" dirty="0"/>
          </a:p>
        </p:txBody>
      </p:sp>
      <p:sp>
        <p:nvSpPr>
          <p:cNvPr id="3" name="Content Placeholder 2"/>
          <p:cNvSpPr>
            <a:spLocks noGrp="1"/>
          </p:cNvSpPr>
          <p:nvPr>
            <p:ph sz="quarter" idx="1"/>
          </p:nvPr>
        </p:nvSpPr>
        <p:spPr/>
        <p:txBody>
          <a:bodyPr/>
          <a:lstStyle/>
          <a:p>
            <a:pPr>
              <a:buNone/>
            </a:pPr>
            <a:r>
              <a:rPr lang="en-US" dirty="0" smtClean="0"/>
              <a:t> 	Write down the names of 10 Indian companies that you know</a:t>
            </a:r>
          </a:p>
          <a:p>
            <a:pPr>
              <a:buNone/>
            </a:pPr>
            <a:endParaRPr lang="en-US" dirty="0" smtClean="0"/>
          </a:p>
          <a:p>
            <a:pPr>
              <a:buNone/>
            </a:pPr>
            <a:r>
              <a:rPr lang="en-US" dirty="0" smtClean="0"/>
              <a:t>	 Write down the names of 10 International companies that you know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process</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dirty="0" smtClean="0"/>
              <a:t>   The following are the important steps in the planning process</a:t>
            </a:r>
          </a:p>
          <a:p>
            <a:pPr marL="514350" indent="-514350">
              <a:buAutoNum type="arabicPeriod"/>
            </a:pPr>
            <a:r>
              <a:rPr lang="en-US" dirty="0" smtClean="0"/>
              <a:t>To identify the need of planning</a:t>
            </a:r>
          </a:p>
          <a:p>
            <a:pPr marL="514350" indent="-514350">
              <a:buAutoNum type="arabicPeriod"/>
            </a:pPr>
            <a:r>
              <a:rPr lang="en-US" dirty="0" smtClean="0"/>
              <a:t>Analysis of existing internal profile of </a:t>
            </a:r>
            <a:r>
              <a:rPr lang="en-US" dirty="0" err="1" smtClean="0"/>
              <a:t>organisation</a:t>
            </a:r>
            <a:endParaRPr lang="en-US" dirty="0" smtClean="0"/>
          </a:p>
          <a:p>
            <a:pPr marL="514350" indent="-514350">
              <a:buAutoNum type="arabicPeriod"/>
            </a:pPr>
            <a:r>
              <a:rPr lang="en-US" dirty="0" smtClean="0"/>
              <a:t>To scan the environment</a:t>
            </a:r>
          </a:p>
          <a:p>
            <a:pPr marL="514350" indent="-514350">
              <a:buAutoNum type="arabicPeriod"/>
            </a:pPr>
            <a:r>
              <a:rPr lang="en-US" dirty="0" smtClean="0"/>
              <a:t>To prepare statement of objectives</a:t>
            </a:r>
          </a:p>
          <a:p>
            <a:pPr marL="514350" indent="-514350">
              <a:buAutoNum type="arabicPeriod"/>
            </a:pPr>
            <a:r>
              <a:rPr lang="en-US" dirty="0" smtClean="0"/>
              <a:t>To develop alternative course of action</a:t>
            </a:r>
          </a:p>
          <a:p>
            <a:pPr marL="514350" indent="-514350">
              <a:buAutoNum type="arabicPeriod"/>
            </a:pPr>
            <a:r>
              <a:rPr lang="en-US" dirty="0" smtClean="0"/>
              <a:t>To evaluate alternative course</a:t>
            </a:r>
          </a:p>
          <a:p>
            <a:pPr marL="514350" indent="-514350">
              <a:buAutoNum type="arabicPeriod"/>
            </a:pPr>
            <a:r>
              <a:rPr lang="en-US" dirty="0" smtClean="0"/>
              <a:t>Formulation of derivative plans</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linds(horizont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linds(horizontal)">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planning</a:t>
            </a:r>
            <a:endParaRPr lang="en-US" dirty="0"/>
          </a:p>
        </p:txBody>
      </p:sp>
      <p:sp>
        <p:nvSpPr>
          <p:cNvPr id="3" name="Content Placeholder 2"/>
          <p:cNvSpPr>
            <a:spLocks noGrp="1"/>
          </p:cNvSpPr>
          <p:nvPr>
            <p:ph sz="quarter" idx="1"/>
          </p:nvPr>
        </p:nvSpPr>
        <p:spPr/>
        <p:txBody>
          <a:bodyPr/>
          <a:lstStyle/>
          <a:p>
            <a:pPr marL="609600" indent="-609600">
              <a:lnSpc>
                <a:spcPct val="90000"/>
              </a:lnSpc>
              <a:buFontTx/>
              <a:buAutoNum type="arabicPeriod"/>
            </a:pPr>
            <a:r>
              <a:rPr lang="en-US" dirty="0" smtClean="0"/>
              <a:t>Focuses attention on objectives</a:t>
            </a:r>
          </a:p>
          <a:p>
            <a:pPr marL="609600" indent="-609600">
              <a:lnSpc>
                <a:spcPct val="90000"/>
              </a:lnSpc>
              <a:buFontTx/>
              <a:buAutoNum type="arabicPeriod"/>
            </a:pPr>
            <a:r>
              <a:rPr lang="en-US" dirty="0" smtClean="0"/>
              <a:t>Reduces uncertainty</a:t>
            </a:r>
          </a:p>
          <a:p>
            <a:pPr marL="609600" indent="-609600">
              <a:lnSpc>
                <a:spcPct val="90000"/>
              </a:lnSpc>
              <a:buFontTx/>
              <a:buAutoNum type="arabicPeriod"/>
            </a:pPr>
            <a:r>
              <a:rPr lang="en-US" dirty="0" smtClean="0"/>
              <a:t>Ensures economical operations</a:t>
            </a:r>
          </a:p>
          <a:p>
            <a:pPr marL="609600" indent="-609600">
              <a:lnSpc>
                <a:spcPct val="90000"/>
              </a:lnSpc>
              <a:buFontTx/>
              <a:buAutoNum type="arabicPeriod"/>
            </a:pPr>
            <a:r>
              <a:rPr lang="en-US" dirty="0" smtClean="0"/>
              <a:t>Facilitates control</a:t>
            </a:r>
          </a:p>
          <a:p>
            <a:pPr marL="609600" indent="-609600">
              <a:lnSpc>
                <a:spcPct val="90000"/>
              </a:lnSpc>
              <a:buFontTx/>
              <a:buAutoNum type="arabicPeriod"/>
            </a:pPr>
            <a:r>
              <a:rPr lang="en-US" dirty="0" smtClean="0"/>
              <a:t>Improves motivation</a:t>
            </a:r>
          </a:p>
          <a:p>
            <a:pPr marL="609600" indent="-609600">
              <a:lnSpc>
                <a:spcPct val="90000"/>
              </a:lnSpc>
              <a:buFontTx/>
              <a:buAutoNum type="arabicPeriod"/>
            </a:pPr>
            <a:r>
              <a:rPr lang="en-US" dirty="0" smtClean="0"/>
              <a:t>Improves competitive strength</a:t>
            </a:r>
          </a:p>
          <a:p>
            <a:pPr marL="609600" indent="-609600">
              <a:lnSpc>
                <a:spcPct val="90000"/>
              </a:lnSpc>
              <a:buFontTx/>
              <a:buAutoNum type="arabicPeriod"/>
            </a:pPr>
            <a:r>
              <a:rPr lang="en-US" dirty="0" smtClean="0"/>
              <a:t>Encourages innovation &amp; creativity</a:t>
            </a:r>
          </a:p>
          <a:p>
            <a:pPr marL="609600" indent="-609600">
              <a:lnSpc>
                <a:spcPct val="90000"/>
              </a:lnSpc>
              <a:buFontTx/>
              <a:buAutoNum type="arabicPeriod"/>
            </a:pPr>
            <a:r>
              <a:rPr lang="en-US" dirty="0" smtClean="0"/>
              <a:t>Achieves better co-ordination</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linds(horizont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linds(horizontal)">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of planning</a:t>
            </a:r>
            <a:endParaRPr lang="en-US" dirty="0"/>
          </a:p>
        </p:txBody>
      </p:sp>
      <p:sp>
        <p:nvSpPr>
          <p:cNvPr id="3" name="Content Placeholder 2"/>
          <p:cNvSpPr>
            <a:spLocks noGrp="1"/>
          </p:cNvSpPr>
          <p:nvPr>
            <p:ph sz="quarter" idx="1"/>
          </p:nvPr>
        </p:nvSpPr>
        <p:spPr/>
        <p:txBody>
          <a:bodyPr>
            <a:normAutofit lnSpcReduction="10000"/>
          </a:bodyPr>
          <a:lstStyle/>
          <a:p>
            <a:pPr marL="609600" indent="-609600">
              <a:lnSpc>
                <a:spcPct val="90000"/>
              </a:lnSpc>
              <a:buFontTx/>
              <a:buNone/>
            </a:pPr>
            <a:r>
              <a:rPr lang="en-US" sz="2400" dirty="0" smtClean="0"/>
              <a:t>	1.Difficulty of accurate premising</a:t>
            </a:r>
          </a:p>
          <a:p>
            <a:pPr marL="609600" indent="-609600">
              <a:lnSpc>
                <a:spcPct val="90000"/>
              </a:lnSpc>
              <a:buFontTx/>
              <a:buNone/>
            </a:pPr>
            <a:r>
              <a:rPr lang="en-US" sz="2400" dirty="0" smtClean="0"/>
              <a:t>	2. Problems of rapid change</a:t>
            </a:r>
          </a:p>
          <a:p>
            <a:pPr marL="609600" indent="-609600">
              <a:lnSpc>
                <a:spcPct val="90000"/>
              </a:lnSpc>
              <a:buFontTx/>
              <a:buNone/>
            </a:pPr>
            <a:r>
              <a:rPr lang="en-US" sz="2400" dirty="0" smtClean="0"/>
              <a:t>	3. Internal inflexibility</a:t>
            </a:r>
          </a:p>
          <a:p>
            <a:pPr marL="990600" lvl="1" indent="-533400">
              <a:lnSpc>
                <a:spcPct val="90000"/>
              </a:lnSpc>
              <a:buFontTx/>
              <a:buNone/>
            </a:pPr>
            <a:r>
              <a:rPr lang="en-US" sz="2000" dirty="0" smtClean="0"/>
              <a:t>        a. Psychological inflexibility</a:t>
            </a:r>
          </a:p>
          <a:p>
            <a:pPr marL="990600" lvl="1" indent="-533400">
              <a:lnSpc>
                <a:spcPct val="90000"/>
              </a:lnSpc>
              <a:buFontTx/>
              <a:buNone/>
            </a:pPr>
            <a:r>
              <a:rPr lang="en-US" sz="2000" dirty="0" smtClean="0"/>
              <a:t>        b. Policy and procedural inflexibility</a:t>
            </a:r>
          </a:p>
          <a:p>
            <a:pPr marL="990600" lvl="1" indent="-533400">
              <a:lnSpc>
                <a:spcPct val="90000"/>
              </a:lnSpc>
              <a:buFontTx/>
              <a:buNone/>
            </a:pPr>
            <a:r>
              <a:rPr lang="en-US" sz="2000" dirty="0" smtClean="0"/>
              <a:t>        c. Capital investment</a:t>
            </a:r>
          </a:p>
          <a:p>
            <a:pPr marL="990600" lvl="1" indent="-533400">
              <a:lnSpc>
                <a:spcPct val="90000"/>
              </a:lnSpc>
              <a:buFontTx/>
              <a:buNone/>
            </a:pPr>
            <a:r>
              <a:rPr lang="en-US" sz="2400" dirty="0" smtClean="0"/>
              <a:t>4. External inflexibility</a:t>
            </a:r>
          </a:p>
          <a:p>
            <a:pPr marL="990600" lvl="1" indent="-533400">
              <a:lnSpc>
                <a:spcPct val="90000"/>
              </a:lnSpc>
              <a:buFontTx/>
              <a:buNone/>
            </a:pPr>
            <a:r>
              <a:rPr lang="en-US" sz="2000" dirty="0" smtClean="0"/>
              <a:t>        a. Political climate</a:t>
            </a:r>
          </a:p>
          <a:p>
            <a:pPr marL="990600" lvl="1" indent="-533400">
              <a:lnSpc>
                <a:spcPct val="90000"/>
              </a:lnSpc>
              <a:buFontTx/>
              <a:buNone/>
            </a:pPr>
            <a:r>
              <a:rPr lang="en-US" sz="2000" dirty="0" smtClean="0"/>
              <a:t>	 b. Trade unions</a:t>
            </a:r>
          </a:p>
          <a:p>
            <a:pPr marL="990600" lvl="1" indent="-533400">
              <a:lnSpc>
                <a:spcPct val="90000"/>
              </a:lnSpc>
              <a:buFontTx/>
              <a:buNone/>
            </a:pPr>
            <a:r>
              <a:rPr lang="en-US" sz="2000" dirty="0" smtClean="0"/>
              <a:t>         c. Technological changes</a:t>
            </a:r>
          </a:p>
          <a:p>
            <a:pPr marL="990600" lvl="1" indent="-533400">
              <a:lnSpc>
                <a:spcPct val="90000"/>
              </a:lnSpc>
              <a:buFontTx/>
              <a:buNone/>
            </a:pPr>
            <a:r>
              <a:rPr lang="en-US" sz="2400" dirty="0" smtClean="0"/>
              <a:t>5. Time and cost factors</a:t>
            </a:r>
          </a:p>
          <a:p>
            <a:pPr marL="990600" lvl="1" indent="-533400">
              <a:lnSpc>
                <a:spcPct val="90000"/>
              </a:lnSpc>
              <a:buFontTx/>
              <a:buNone/>
            </a:pPr>
            <a:r>
              <a:rPr lang="en-US" sz="2400" dirty="0" smtClean="0"/>
              <a:t>6. Failure of people in planning</a:t>
            </a:r>
            <a:endParaRPr lang="en-IN" sz="2400"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linds(horizont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linds(horizontal)">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linds(horizontal)">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blinds(horizontal)">
                                      <p:cBhvr>
                                        <p:cTn id="57" dur="5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blinds(horizontal)">
                                      <p:cBhvr>
                                        <p:cTn id="62" dur="500"/>
                                        <p:tgtEl>
                                          <p:spTgt spid="3">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blinds(horizontal)">
                                      <p:cBhvr>
                                        <p:cTn id="6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forecasting and essentials</a:t>
            </a:r>
            <a:endParaRPr lang="en-US" dirty="0"/>
          </a:p>
        </p:txBody>
      </p:sp>
      <p:sp>
        <p:nvSpPr>
          <p:cNvPr id="3" name="Content Placeholder 2"/>
          <p:cNvSpPr>
            <a:spLocks noGrp="1"/>
          </p:cNvSpPr>
          <p:nvPr>
            <p:ph sz="quarter" idx="1"/>
          </p:nvPr>
        </p:nvSpPr>
        <p:spPr/>
        <p:txBody>
          <a:bodyPr>
            <a:normAutofit fontScale="85000" lnSpcReduction="20000"/>
          </a:bodyPr>
          <a:lstStyle/>
          <a:p>
            <a:pPr marL="533400" indent="-533400">
              <a:lnSpc>
                <a:spcPct val="80000"/>
              </a:lnSpc>
              <a:buFontTx/>
              <a:buNone/>
            </a:pPr>
            <a:r>
              <a:rPr lang="en-US" sz="3200" dirty="0" smtClean="0"/>
              <a:t>	Forecasting is assumptions or forecast of the future and known conditions that will affect the operation of plans. </a:t>
            </a:r>
          </a:p>
          <a:p>
            <a:pPr marL="533400" indent="-533400">
              <a:lnSpc>
                <a:spcPct val="80000"/>
              </a:lnSpc>
              <a:buFontTx/>
              <a:buNone/>
            </a:pPr>
            <a:endParaRPr lang="en-US" sz="3200" dirty="0" smtClean="0"/>
          </a:p>
          <a:p>
            <a:pPr marL="533400" indent="-533400">
              <a:lnSpc>
                <a:spcPct val="80000"/>
              </a:lnSpc>
              <a:buFontTx/>
              <a:buNone/>
            </a:pPr>
            <a:r>
              <a:rPr lang="en-US" sz="3200" dirty="0" smtClean="0"/>
              <a:t>	Some sales forecasting methods are</a:t>
            </a:r>
          </a:p>
          <a:p>
            <a:pPr marL="533400" indent="-533400">
              <a:lnSpc>
                <a:spcPct val="80000"/>
              </a:lnSpc>
              <a:buFontTx/>
              <a:buNone/>
            </a:pPr>
            <a:endParaRPr lang="en-US" sz="3200" dirty="0" smtClean="0"/>
          </a:p>
          <a:p>
            <a:pPr marL="533400" indent="-533400">
              <a:lnSpc>
                <a:spcPct val="80000"/>
              </a:lnSpc>
              <a:buFontTx/>
              <a:buAutoNum type="arabicPeriod"/>
            </a:pPr>
            <a:r>
              <a:rPr lang="en-US" sz="3200" dirty="0" smtClean="0"/>
              <a:t>Jury of executive opinion method</a:t>
            </a:r>
          </a:p>
          <a:p>
            <a:pPr marL="533400" indent="-533400">
              <a:lnSpc>
                <a:spcPct val="80000"/>
              </a:lnSpc>
              <a:buFontTx/>
              <a:buAutoNum type="arabicPeriod"/>
            </a:pPr>
            <a:r>
              <a:rPr lang="en-US" sz="3200" dirty="0" smtClean="0"/>
              <a:t>Sales forecast composite method</a:t>
            </a:r>
          </a:p>
          <a:p>
            <a:pPr marL="533400" indent="-533400">
              <a:lnSpc>
                <a:spcPct val="80000"/>
              </a:lnSpc>
              <a:buFontTx/>
              <a:buAutoNum type="arabicPeriod"/>
            </a:pPr>
            <a:r>
              <a:rPr lang="en-US" sz="3200" dirty="0" smtClean="0"/>
              <a:t>Users expectation method</a:t>
            </a:r>
          </a:p>
          <a:p>
            <a:pPr marL="533400" indent="-533400">
              <a:lnSpc>
                <a:spcPct val="80000"/>
              </a:lnSpc>
              <a:buFontTx/>
              <a:buAutoNum type="arabicPeriod"/>
            </a:pPr>
            <a:r>
              <a:rPr lang="en-US" sz="3200" dirty="0" smtClean="0"/>
              <a:t>Statistical methods</a:t>
            </a:r>
          </a:p>
          <a:p>
            <a:pPr marL="533400" indent="-533400">
              <a:lnSpc>
                <a:spcPct val="80000"/>
              </a:lnSpc>
              <a:buFontTx/>
              <a:buNone/>
            </a:pPr>
            <a:r>
              <a:rPr lang="en-US" sz="3200" dirty="0" smtClean="0"/>
              <a:t>	a. Trend and cycles</a:t>
            </a:r>
          </a:p>
          <a:p>
            <a:pPr marL="533400" indent="-533400">
              <a:lnSpc>
                <a:spcPct val="80000"/>
              </a:lnSpc>
              <a:buFontTx/>
              <a:buNone/>
            </a:pPr>
            <a:r>
              <a:rPr lang="en-US" sz="3200" dirty="0" smtClean="0"/>
              <a:t>	b. Correlation analysis</a:t>
            </a:r>
          </a:p>
          <a:p>
            <a:pPr marL="533400" indent="-533400">
              <a:lnSpc>
                <a:spcPct val="80000"/>
              </a:lnSpc>
              <a:buFontTx/>
              <a:buNone/>
            </a:pPr>
            <a:r>
              <a:rPr lang="en-US" sz="3200" dirty="0" smtClean="0"/>
              <a:t>	c. Mathematical formulas or models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linds(horizont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linds(horizontal)">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blinds(horizontal)">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blinds(horizontal)">
                                      <p:cBhvr>
                                        <p:cTn id="5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Making</a:t>
            </a:r>
            <a:endParaRPr lang="en-US" dirty="0"/>
          </a:p>
        </p:txBody>
      </p:sp>
      <p:sp>
        <p:nvSpPr>
          <p:cNvPr id="3" name="Content Placeholder 2"/>
          <p:cNvSpPr>
            <a:spLocks noGrp="1"/>
          </p:cNvSpPr>
          <p:nvPr>
            <p:ph sz="quarter" idx="1"/>
          </p:nvPr>
        </p:nvSpPr>
        <p:spPr/>
        <p:txBody>
          <a:bodyPr/>
          <a:lstStyle/>
          <a:p>
            <a:pPr>
              <a:buFontTx/>
              <a:buNone/>
            </a:pPr>
            <a:r>
              <a:rPr lang="en-US" dirty="0" smtClean="0"/>
              <a:t>	</a:t>
            </a:r>
          </a:p>
          <a:p>
            <a:pPr>
              <a:buFontTx/>
              <a:buNone/>
            </a:pPr>
            <a:endParaRPr lang="en-US" dirty="0" smtClean="0"/>
          </a:p>
          <a:p>
            <a:pPr>
              <a:buFontTx/>
              <a:buNone/>
            </a:pPr>
            <a:endParaRPr lang="en-US" dirty="0" smtClean="0"/>
          </a:p>
          <a:p>
            <a:pPr>
              <a:buFontTx/>
              <a:buNone/>
            </a:pPr>
            <a:r>
              <a:rPr lang="en-US" dirty="0" smtClean="0"/>
              <a:t>	Decision making is both managerial function and organizational process</a:t>
            </a:r>
          </a:p>
          <a:p>
            <a:pPr>
              <a:buFontTx/>
              <a:buNone/>
            </a:pPr>
            <a:endParaRPr lang="en-US" dirty="0" smtClean="0"/>
          </a:p>
          <a:p>
            <a:pPr>
              <a:buFontTx/>
              <a:buNone/>
            </a:pPr>
            <a:endParaRPr lang="en-US" dirty="0" smtClean="0"/>
          </a:p>
          <a:p>
            <a:pPr>
              <a:buFontTx/>
              <a:buNone/>
            </a:pPr>
            <a:r>
              <a:rPr lang="en-US" sz="1100" dirty="0" smtClean="0"/>
              <a:t>Discuss importance of decision making</a:t>
            </a:r>
          </a:p>
          <a:p>
            <a:pPr>
              <a:buFontTx/>
              <a:buNone/>
            </a:pPr>
            <a:endParaRPr lang="en-IN" sz="11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blinds(horizontal)">
                                      <p:cBhvr>
                                        <p:cTn id="1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Decision Making</a:t>
            </a:r>
            <a:endParaRPr lang="en-US" dirty="0"/>
          </a:p>
        </p:txBody>
      </p:sp>
      <p:sp>
        <p:nvSpPr>
          <p:cNvPr id="3" name="Content Placeholder 2"/>
          <p:cNvSpPr>
            <a:spLocks noGrp="1"/>
          </p:cNvSpPr>
          <p:nvPr>
            <p:ph sz="quarter" idx="1"/>
          </p:nvPr>
        </p:nvSpPr>
        <p:spPr/>
        <p:txBody>
          <a:bodyPr/>
          <a:lstStyle/>
          <a:p>
            <a:pPr>
              <a:buNone/>
            </a:pPr>
            <a:r>
              <a:rPr lang="en-US" dirty="0" smtClean="0"/>
              <a:t>	According to </a:t>
            </a:r>
            <a:r>
              <a:rPr lang="en-US" dirty="0" err="1" smtClean="0"/>
              <a:t>GeorgeTerry</a:t>
            </a:r>
            <a:endParaRPr lang="en-US" dirty="0" smtClean="0"/>
          </a:p>
          <a:p>
            <a:pPr>
              <a:buNone/>
            </a:pPr>
            <a:endParaRPr lang="en-US" dirty="0" smtClean="0"/>
          </a:p>
          <a:p>
            <a:pPr>
              <a:buNone/>
            </a:pPr>
            <a:r>
              <a:rPr lang="en-US" dirty="0" smtClean="0"/>
              <a:t>	</a:t>
            </a:r>
            <a:r>
              <a:rPr lang="en-US" i="1" dirty="0" smtClean="0">
                <a:solidFill>
                  <a:srgbClr val="FF0000"/>
                </a:solidFill>
              </a:rPr>
              <a:t>“Decision Making is the selection based on some</a:t>
            </a:r>
          </a:p>
          <a:p>
            <a:pPr>
              <a:buNone/>
            </a:pPr>
            <a:r>
              <a:rPr lang="en-US" i="1" dirty="0" smtClean="0">
                <a:solidFill>
                  <a:srgbClr val="FF0000"/>
                </a:solidFill>
              </a:rPr>
              <a:t>         criteria from two or more alternatives”</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Steps in the decision Making Process</a:t>
            </a:r>
            <a:endParaRPr lang="en-US" dirty="0"/>
          </a:p>
        </p:txBody>
      </p:sp>
      <p:sp>
        <p:nvSpPr>
          <p:cNvPr id="3" name="Content Placeholder 2"/>
          <p:cNvSpPr>
            <a:spLocks noGrp="1"/>
          </p:cNvSpPr>
          <p:nvPr>
            <p:ph sz="quarter" idx="1"/>
          </p:nvPr>
        </p:nvSpPr>
        <p:spPr/>
        <p:txBody>
          <a:bodyPr/>
          <a:lstStyle/>
          <a:p>
            <a:pPr>
              <a:buNone/>
            </a:pPr>
            <a:r>
              <a:rPr lang="en-US" dirty="0" smtClean="0"/>
              <a:t>	The following are the important steps in the Decision making Process</a:t>
            </a:r>
          </a:p>
          <a:p>
            <a:pPr>
              <a:buNone/>
            </a:pPr>
            <a:endParaRPr lang="en-US" dirty="0"/>
          </a:p>
        </p:txBody>
      </p:sp>
      <p:sp>
        <p:nvSpPr>
          <p:cNvPr id="8" name="Rounded Rectangle 7"/>
          <p:cNvSpPr/>
          <p:nvPr/>
        </p:nvSpPr>
        <p:spPr>
          <a:xfrm>
            <a:off x="685800" y="2667000"/>
            <a:ext cx="22860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Identification  of a Problem</a:t>
            </a:r>
            <a:endParaRPr lang="en-US" dirty="0"/>
          </a:p>
        </p:txBody>
      </p:sp>
      <p:sp>
        <p:nvSpPr>
          <p:cNvPr id="10" name="Rounded Rectangle 9"/>
          <p:cNvSpPr/>
          <p:nvPr/>
        </p:nvSpPr>
        <p:spPr>
          <a:xfrm>
            <a:off x="3733800" y="2667000"/>
            <a:ext cx="2133600" cy="129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Collect and Analyze the relevant information</a:t>
            </a:r>
            <a:endParaRPr lang="en-US" dirty="0"/>
          </a:p>
        </p:txBody>
      </p:sp>
      <p:sp>
        <p:nvSpPr>
          <p:cNvPr id="11" name="Rounded Rectangle 10"/>
          <p:cNvSpPr/>
          <p:nvPr/>
        </p:nvSpPr>
        <p:spPr>
          <a:xfrm>
            <a:off x="6400800" y="2667000"/>
            <a:ext cx="2209800"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Find out alternative course of Action</a:t>
            </a:r>
            <a:endParaRPr lang="en-US" dirty="0"/>
          </a:p>
        </p:txBody>
      </p:sp>
      <p:sp>
        <p:nvSpPr>
          <p:cNvPr id="12" name="Rounded Rectangle 11"/>
          <p:cNvSpPr/>
          <p:nvPr/>
        </p:nvSpPr>
        <p:spPr>
          <a:xfrm>
            <a:off x="1371600" y="4800600"/>
            <a:ext cx="22860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Implementing and Verification of the Decision</a:t>
            </a:r>
            <a:endParaRPr lang="en-US" dirty="0"/>
          </a:p>
        </p:txBody>
      </p:sp>
      <p:sp>
        <p:nvSpPr>
          <p:cNvPr id="13" name="Rounded Rectangle 12"/>
          <p:cNvSpPr/>
          <p:nvPr/>
        </p:nvSpPr>
        <p:spPr>
          <a:xfrm>
            <a:off x="4876800" y="4800600"/>
            <a:ext cx="26670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Evaluating the Alternative course of Action</a:t>
            </a:r>
            <a:endParaRPr lang="en-US" dirty="0"/>
          </a:p>
        </p:txBody>
      </p:sp>
      <p:cxnSp>
        <p:nvCxnSpPr>
          <p:cNvPr id="15" name="Straight Arrow Connector 14"/>
          <p:cNvCxnSpPr>
            <a:stCxn id="8" idx="3"/>
            <a:endCxn id="10" idx="1"/>
          </p:cNvCxnSpPr>
          <p:nvPr/>
        </p:nvCxnSpPr>
        <p:spPr>
          <a:xfrm>
            <a:off x="2971800" y="3276600"/>
            <a:ext cx="7620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0" idx="3"/>
            <a:endCxn id="11" idx="1"/>
          </p:cNvCxnSpPr>
          <p:nvPr/>
        </p:nvCxnSpPr>
        <p:spPr>
          <a:xfrm>
            <a:off x="5867400" y="3314700"/>
            <a:ext cx="5334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6248400" y="44196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3" idx="1"/>
            <a:endCxn id="12" idx="3"/>
          </p:cNvCxnSpPr>
          <p:nvPr/>
        </p:nvCxnSpPr>
        <p:spPr>
          <a:xfrm rot="10800000">
            <a:off x="3657600" y="5334000"/>
            <a:ext cx="12192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8" idx="2"/>
          </p:cNvCxnSpPr>
          <p:nvPr/>
        </p:nvCxnSpPr>
        <p:spPr>
          <a:xfrm rot="5400000" flipH="1" flipV="1">
            <a:off x="1333500" y="4305300"/>
            <a:ext cx="9144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Decision Making</a:t>
            </a:r>
            <a:endParaRPr lang="en-US" dirty="0"/>
          </a:p>
        </p:txBody>
      </p:sp>
      <p:sp>
        <p:nvSpPr>
          <p:cNvPr id="3" name="Content Placeholder 2"/>
          <p:cNvSpPr>
            <a:spLocks noGrp="1"/>
          </p:cNvSpPr>
          <p:nvPr>
            <p:ph sz="quarter" idx="1"/>
          </p:nvPr>
        </p:nvSpPr>
        <p:spPr/>
        <p:txBody>
          <a:bodyPr/>
          <a:lstStyle/>
          <a:p>
            <a:pPr>
              <a:buNone/>
            </a:pPr>
            <a:r>
              <a:rPr lang="en-US" dirty="0" smtClean="0"/>
              <a:t>	The following are the major types of Decisions    made by managers</a:t>
            </a:r>
          </a:p>
          <a:p>
            <a:pPr>
              <a:buNone/>
            </a:pPr>
            <a:endParaRPr lang="en-US" dirty="0" smtClean="0"/>
          </a:p>
          <a:p>
            <a:pPr>
              <a:buNone/>
            </a:pPr>
            <a:r>
              <a:rPr lang="en-US" dirty="0" smtClean="0"/>
              <a:t>1. Programmed and Non-programmed decisions</a:t>
            </a:r>
          </a:p>
          <a:p>
            <a:pPr>
              <a:buNone/>
            </a:pPr>
            <a:r>
              <a:rPr lang="en-US" dirty="0" smtClean="0"/>
              <a:t>2. Major and minor decisions</a:t>
            </a:r>
          </a:p>
          <a:p>
            <a:pPr>
              <a:buNone/>
            </a:pPr>
            <a:r>
              <a:rPr lang="en-US" dirty="0" smtClean="0"/>
              <a:t>Routine and Strategic decisions</a:t>
            </a:r>
          </a:p>
          <a:p>
            <a:pPr>
              <a:buNone/>
            </a:pPr>
            <a:r>
              <a:rPr lang="en-US" dirty="0" smtClean="0"/>
              <a:t>Individual and Group decisions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Problems involved in Decision Making</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t>	The common problems in making and implementing the decisions are as follows</a:t>
            </a:r>
          </a:p>
          <a:p>
            <a:pPr marL="514350" indent="-514350">
              <a:buAutoNum type="arabicPeriod"/>
            </a:pPr>
            <a:r>
              <a:rPr lang="en-US" dirty="0" smtClean="0"/>
              <a:t>Incomplete information</a:t>
            </a:r>
          </a:p>
          <a:p>
            <a:pPr marL="514350" indent="-514350">
              <a:buAutoNum type="arabicPeriod"/>
            </a:pPr>
            <a:r>
              <a:rPr lang="en-US" dirty="0" smtClean="0"/>
              <a:t>The accuracy and reliability of information</a:t>
            </a:r>
          </a:p>
          <a:p>
            <a:pPr marL="514350" indent="-514350">
              <a:buAutoNum type="arabicPeriod"/>
            </a:pPr>
            <a:r>
              <a:rPr lang="en-US" dirty="0" smtClean="0"/>
              <a:t>Un-supporting management environment</a:t>
            </a:r>
          </a:p>
          <a:p>
            <a:pPr marL="514350" indent="-514350">
              <a:buAutoNum type="arabicPeriod"/>
            </a:pPr>
            <a:r>
              <a:rPr lang="en-US" dirty="0" smtClean="0"/>
              <a:t>Non acceptance of subordinates</a:t>
            </a:r>
          </a:p>
          <a:p>
            <a:pPr marL="514350" indent="-514350">
              <a:buAutoNum type="arabicPeriod"/>
            </a:pPr>
            <a:r>
              <a:rPr lang="en-US" dirty="0" smtClean="0"/>
              <a:t>Ineffective communication</a:t>
            </a:r>
          </a:p>
          <a:p>
            <a:pPr marL="514350" indent="-514350">
              <a:buAutoNum type="arabicPeriod"/>
            </a:pPr>
            <a:r>
              <a:rPr lang="en-US" dirty="0" smtClean="0"/>
              <a:t>Incorrect timing</a:t>
            </a:r>
          </a:p>
          <a:p>
            <a:pPr marL="514350" indent="-514350">
              <a:buAutoNum type="arabicPeriod"/>
            </a:pPr>
            <a:r>
              <a:rPr lang="en-US" dirty="0" smtClean="0"/>
              <a:t>Lack of organizational commitment</a:t>
            </a:r>
          </a:p>
          <a:p>
            <a:pPr marL="514350" indent="-514350">
              <a:buAutoNum type="arabicPeriod"/>
            </a:pPr>
            <a:r>
              <a:rPr lang="en-US" dirty="0" smtClean="0"/>
              <a:t>Bias in decision making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linds(horizont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linds(horizontal)">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linds(horizontal)">
                                      <p:cBhvr>
                                        <p:cTn id="5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Manager</a:t>
            </a:r>
            <a:endParaRPr lang="en-US" b="1" dirty="0"/>
          </a:p>
        </p:txBody>
      </p:sp>
      <p:sp>
        <p:nvSpPr>
          <p:cNvPr id="3" name="Content Placeholder 2"/>
          <p:cNvSpPr>
            <a:spLocks noGrp="1"/>
          </p:cNvSpPr>
          <p:nvPr>
            <p:ph sz="quarter" idx="1"/>
          </p:nvPr>
        </p:nvSpPr>
        <p:spPr/>
        <p:txBody>
          <a:bodyPr/>
          <a:lstStyle/>
          <a:p>
            <a:pPr>
              <a:buNone/>
            </a:pPr>
            <a:r>
              <a:rPr lang="en-US" dirty="0" smtClean="0"/>
              <a:t>  </a:t>
            </a:r>
          </a:p>
          <a:p>
            <a:pPr>
              <a:buNone/>
            </a:pPr>
            <a:endParaRPr lang="en-US" dirty="0" smtClean="0"/>
          </a:p>
          <a:p>
            <a:pPr>
              <a:buNone/>
            </a:pPr>
            <a:endParaRPr lang="en-US" dirty="0" smtClean="0"/>
          </a:p>
          <a:p>
            <a:pPr>
              <a:buNone/>
            </a:pPr>
            <a:r>
              <a:rPr lang="en-US" dirty="0" smtClean="0"/>
              <a:t>	 </a:t>
            </a:r>
            <a:r>
              <a:rPr lang="en-US" b="1" dirty="0" smtClean="0"/>
              <a:t>What does a Manager do at his office?</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mph" presetSubtype="0" grpId="0" nodeType="clickEffect">
                                  <p:stCondLst>
                                    <p:cond delay="0"/>
                                  </p:stCondLst>
                                  <p:childTnLst>
                                    <p:set>
                                      <p:cBhvr override="childStyle">
                                        <p:cTn id="6" dur="indefinite"/>
                                        <p:tgtEl>
                                          <p:spTgt spid="2"/>
                                        </p:tgtEl>
                                        <p:attrNameLst>
                                          <p:attrName>style.fontFamily</p:attrName>
                                        </p:attrNameLst>
                                      </p:cBhvr>
                                      <p:to>
                                        <p:strVal val="Times New Roman"/>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dissolve">
                                      <p:cBhvr>
                                        <p:cTn id="11" dur="500"/>
                                        <p:tgtEl>
                                          <p:spTgt spid="3">
                                            <p:txEl>
                                              <p:pRg st="3" end="3"/>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1"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blinds(horizontal)">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Management</a:t>
            </a:r>
            <a:endParaRPr lang="en-US" dirty="0"/>
          </a:p>
        </p:txBody>
      </p:sp>
      <p:sp>
        <p:nvSpPr>
          <p:cNvPr id="3" name="Content Placeholder 2"/>
          <p:cNvSpPr>
            <a:spLocks noGrp="1"/>
          </p:cNvSpPr>
          <p:nvPr>
            <p:ph sz="quarter" idx="1"/>
          </p:nvPr>
        </p:nvSpPr>
        <p:spPr/>
        <p:txBody>
          <a:bodyPr>
            <a:normAutofit fontScale="92500"/>
          </a:bodyPr>
          <a:lstStyle/>
          <a:p>
            <a:r>
              <a:rPr lang="en-US" dirty="0" err="1" smtClean="0"/>
              <a:t>F.W.Taylor’s</a:t>
            </a:r>
            <a:r>
              <a:rPr lang="en-US" dirty="0" smtClean="0"/>
              <a:t> definition – “Management is knowing </a:t>
            </a:r>
            <a:r>
              <a:rPr lang="en-US" dirty="0" err="1" smtClean="0"/>
              <a:t>exctly</a:t>
            </a:r>
            <a:r>
              <a:rPr lang="en-US" dirty="0" smtClean="0"/>
              <a:t> what you want men to do and then seeing that they do it in the best and efficient way”</a:t>
            </a:r>
          </a:p>
          <a:p>
            <a:r>
              <a:rPr lang="en-US" dirty="0" smtClean="0"/>
              <a:t>Louis Allen’s definition – “Management is what a manager does”</a:t>
            </a:r>
          </a:p>
          <a:p>
            <a:r>
              <a:rPr lang="en-US" dirty="0" smtClean="0"/>
              <a:t>Koontz &amp; O’Donnell’s definition – “Management is the creation and maintenance of an internal environment in an enterprise where individuals working together in groups, can perform efficiently and effectively towards the attainment of group goals”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Management</a:t>
            </a:r>
            <a:endParaRPr lang="en-US" dirty="0"/>
          </a:p>
        </p:txBody>
      </p:sp>
      <p:sp>
        <p:nvSpPr>
          <p:cNvPr id="3" name="Content Placeholder 2"/>
          <p:cNvSpPr>
            <a:spLocks noGrp="1"/>
          </p:cNvSpPr>
          <p:nvPr>
            <p:ph sz="quarter" idx="1"/>
          </p:nvPr>
        </p:nvSpPr>
        <p:spPr/>
        <p:txBody>
          <a:bodyPr/>
          <a:lstStyle/>
          <a:p>
            <a:pPr>
              <a:buNone/>
            </a:pPr>
            <a:r>
              <a:rPr lang="en-US" dirty="0" smtClean="0"/>
              <a:t>	Two aspects are there in Scope of Management</a:t>
            </a:r>
          </a:p>
          <a:p>
            <a:pPr>
              <a:buNone/>
            </a:pPr>
            <a:endParaRPr lang="en-US" dirty="0" smtClean="0"/>
          </a:p>
          <a:p>
            <a:pPr marL="514350" indent="-514350">
              <a:buAutoNum type="arabicPeriod"/>
            </a:pPr>
            <a:r>
              <a:rPr lang="en-US" dirty="0" smtClean="0"/>
              <a:t>Subject matter of Management and</a:t>
            </a:r>
          </a:p>
          <a:p>
            <a:pPr marL="514350" indent="-514350">
              <a:buAutoNum type="arabicPeriod"/>
            </a:pPr>
            <a:endParaRPr lang="en-US" dirty="0" smtClean="0"/>
          </a:p>
          <a:p>
            <a:pPr marL="514350" indent="-514350">
              <a:buAutoNum type="arabicPeriod"/>
            </a:pPr>
            <a:r>
              <a:rPr lang="en-US" dirty="0" smtClean="0"/>
              <a:t>Functional areas of Management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 matter of Management</a:t>
            </a:r>
            <a:endParaRPr lang="en-US" dirty="0"/>
          </a:p>
        </p:txBody>
      </p:sp>
      <p:sp>
        <p:nvSpPr>
          <p:cNvPr id="3" name="Content Placeholder 2"/>
          <p:cNvSpPr>
            <a:spLocks noGrp="1"/>
          </p:cNvSpPr>
          <p:nvPr>
            <p:ph sz="quarter" idx="1"/>
          </p:nvPr>
        </p:nvSpPr>
        <p:spPr/>
        <p:txBody>
          <a:bodyPr/>
          <a:lstStyle/>
          <a:p>
            <a:pPr>
              <a:buNone/>
            </a:pPr>
            <a:r>
              <a:rPr lang="en-US" dirty="0" smtClean="0"/>
              <a:t> This includes the various functions of Management like</a:t>
            </a:r>
          </a:p>
          <a:p>
            <a:pPr>
              <a:buFontTx/>
              <a:buChar char="-"/>
            </a:pPr>
            <a:r>
              <a:rPr lang="en-US" dirty="0" smtClean="0"/>
              <a:t>Planning</a:t>
            </a:r>
          </a:p>
          <a:p>
            <a:pPr>
              <a:buFontTx/>
              <a:buChar char="-"/>
            </a:pPr>
            <a:r>
              <a:rPr lang="en-US" dirty="0" err="1" smtClean="0"/>
              <a:t>Organising</a:t>
            </a:r>
            <a:endParaRPr lang="en-US" dirty="0" smtClean="0"/>
          </a:p>
          <a:p>
            <a:pPr>
              <a:buFontTx/>
              <a:buChar char="-"/>
            </a:pPr>
            <a:r>
              <a:rPr lang="en-US" dirty="0" smtClean="0"/>
              <a:t>Staffing</a:t>
            </a:r>
          </a:p>
          <a:p>
            <a:pPr>
              <a:buFontTx/>
              <a:buChar char="-"/>
            </a:pPr>
            <a:r>
              <a:rPr lang="en-US" dirty="0" smtClean="0"/>
              <a:t>Directing and </a:t>
            </a:r>
          </a:p>
          <a:p>
            <a:pPr>
              <a:buFontTx/>
              <a:buChar char="-"/>
            </a:pPr>
            <a:r>
              <a:rPr lang="en-US" dirty="0" smtClean="0"/>
              <a:t>Controlling</a:t>
            </a:r>
          </a:p>
          <a:p>
            <a:pPr>
              <a:buFontTx/>
              <a:buChar cha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Functional areas of Management</a:t>
            </a:r>
            <a:br>
              <a:rPr lang="en-US" dirty="0" smtClean="0"/>
            </a:br>
            <a:endParaRPr lang="en-US" dirty="0"/>
          </a:p>
        </p:txBody>
      </p:sp>
      <p:sp>
        <p:nvSpPr>
          <p:cNvPr id="3" name="Content Placeholder 2"/>
          <p:cNvSpPr>
            <a:spLocks noGrp="1"/>
          </p:cNvSpPr>
          <p:nvPr>
            <p:ph sz="quarter" idx="1"/>
          </p:nvPr>
        </p:nvSpPr>
        <p:spPr/>
        <p:txBody>
          <a:bodyPr/>
          <a:lstStyle/>
          <a:p>
            <a:pPr>
              <a:buNone/>
            </a:pPr>
            <a:r>
              <a:rPr lang="en-US" dirty="0" smtClean="0"/>
              <a:t>	This consists of the following areas</a:t>
            </a:r>
          </a:p>
          <a:p>
            <a:pPr>
              <a:buFontTx/>
              <a:buChar char="-"/>
            </a:pPr>
            <a:r>
              <a:rPr lang="en-US" dirty="0" smtClean="0"/>
              <a:t>Financial Management</a:t>
            </a:r>
          </a:p>
          <a:p>
            <a:pPr>
              <a:buFontTx/>
              <a:buChar char="-"/>
            </a:pPr>
            <a:r>
              <a:rPr lang="en-US" dirty="0" smtClean="0"/>
              <a:t>Personnel management</a:t>
            </a:r>
          </a:p>
          <a:p>
            <a:pPr>
              <a:buFontTx/>
              <a:buChar char="-"/>
            </a:pPr>
            <a:r>
              <a:rPr lang="en-US" dirty="0" smtClean="0"/>
              <a:t>Production management</a:t>
            </a:r>
          </a:p>
          <a:p>
            <a:pPr>
              <a:buFontTx/>
              <a:buChar char="-"/>
            </a:pPr>
            <a:r>
              <a:rPr lang="en-US" dirty="0" smtClean="0"/>
              <a:t>Office Management</a:t>
            </a:r>
          </a:p>
          <a:p>
            <a:pPr>
              <a:buFontTx/>
              <a:buChar char="-"/>
            </a:pPr>
            <a:r>
              <a:rPr lang="en-US" dirty="0" smtClean="0"/>
              <a:t>Marketing Management</a:t>
            </a:r>
          </a:p>
          <a:p>
            <a:pPr>
              <a:buFontTx/>
              <a:buChar char="-"/>
            </a:pPr>
            <a:r>
              <a:rPr lang="en-US" dirty="0" smtClean="0"/>
              <a:t>Maintenance Management</a:t>
            </a:r>
          </a:p>
          <a:p>
            <a:pPr>
              <a:buFontTx/>
              <a:buChar char="-"/>
            </a:pPr>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linds(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linds(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linds(horizontal)">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PROCESS</a:t>
            </a:r>
            <a:endParaRPr lang="en-US" dirty="0"/>
          </a:p>
        </p:txBody>
      </p:sp>
      <p:sp>
        <p:nvSpPr>
          <p:cNvPr id="3" name="Content Placeholder 2"/>
          <p:cNvSpPr>
            <a:spLocks noGrp="1"/>
          </p:cNvSpPr>
          <p:nvPr>
            <p:ph sz="quarter" idx="1"/>
          </p:nvPr>
        </p:nvSpPr>
        <p:spPr/>
        <p:txBody>
          <a:bodyPr/>
          <a:lstStyle/>
          <a:p>
            <a:pPr>
              <a:buNone/>
            </a:pPr>
            <a:r>
              <a:rPr lang="en-US" dirty="0" smtClean="0"/>
              <a:t>	This is a process of activities which can be divided into four distinct integrated activities</a:t>
            </a:r>
          </a:p>
          <a:p>
            <a:pPr>
              <a:buFontTx/>
              <a:buChar char="-"/>
            </a:pPr>
            <a:r>
              <a:rPr lang="en-US" dirty="0" smtClean="0"/>
              <a:t>Planning : Deciding what is to be done</a:t>
            </a:r>
          </a:p>
          <a:p>
            <a:pPr>
              <a:buFontTx/>
              <a:buChar char="-"/>
            </a:pPr>
            <a:r>
              <a:rPr lang="en-US" dirty="0" err="1" smtClean="0"/>
              <a:t>Organising</a:t>
            </a:r>
            <a:r>
              <a:rPr lang="en-US" dirty="0" smtClean="0"/>
              <a:t> : Deciding how it is to be done and who will do it</a:t>
            </a:r>
          </a:p>
          <a:p>
            <a:pPr>
              <a:buFontTx/>
              <a:buChar char="-"/>
            </a:pPr>
            <a:r>
              <a:rPr lang="en-US" dirty="0" smtClean="0"/>
              <a:t>Leading : Influencing </a:t>
            </a:r>
            <a:r>
              <a:rPr lang="en-US" dirty="0" err="1" smtClean="0"/>
              <a:t>Behaviour</a:t>
            </a:r>
            <a:endParaRPr lang="en-US" dirty="0" smtClean="0"/>
          </a:p>
          <a:p>
            <a:pPr>
              <a:buFontTx/>
              <a:buChar char="-"/>
            </a:pPr>
            <a:r>
              <a:rPr lang="en-US" dirty="0" smtClean="0"/>
              <a:t>Controlling : To make sure that plans are carried out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184</TotalTime>
  <Words>834</Words>
  <Application>Microsoft Office PowerPoint</Application>
  <PresentationFormat>On-screen Show (4:3)</PresentationFormat>
  <Paragraphs>314</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Median</vt:lpstr>
      <vt:lpstr>PRINCIPLES OF MANAGEMENT</vt:lpstr>
      <vt:lpstr>Slide 2</vt:lpstr>
      <vt:lpstr>Company</vt:lpstr>
      <vt:lpstr>Manager</vt:lpstr>
      <vt:lpstr>Definition of Management</vt:lpstr>
      <vt:lpstr>Scope of Management</vt:lpstr>
      <vt:lpstr>Subject matter of Management</vt:lpstr>
      <vt:lpstr> Functional areas of Management </vt:lpstr>
      <vt:lpstr>MANAGEMENT PROCESS</vt:lpstr>
      <vt:lpstr>Characteristics of Management</vt:lpstr>
      <vt:lpstr>MANGEMENT AS AN ART OR SCIENCE </vt:lpstr>
      <vt:lpstr>Levels of Management</vt:lpstr>
      <vt:lpstr>LEVELS OF MANAGEMENT</vt:lpstr>
      <vt:lpstr>Roles of a Manager</vt:lpstr>
      <vt:lpstr>Classical Management theories</vt:lpstr>
      <vt:lpstr>Features of classical management</vt:lpstr>
      <vt:lpstr>TAYLOR AND SCIENTIFIC MANAGEMENT</vt:lpstr>
      <vt:lpstr>1. Main features of Scientific Management</vt:lpstr>
      <vt:lpstr>Slide 19</vt:lpstr>
      <vt:lpstr>2.Principles of Scientific Management</vt:lpstr>
      <vt:lpstr>CONTRIBUTIONS OF HENRY FAYOL</vt:lpstr>
      <vt:lpstr>GENERAL PRINCIPLES OF MANAGEMENT</vt:lpstr>
      <vt:lpstr>UNIT – II  PLANNING</vt:lpstr>
      <vt:lpstr>Features of Planning</vt:lpstr>
      <vt:lpstr>Importance of Planning</vt:lpstr>
      <vt:lpstr>Slide 26</vt:lpstr>
      <vt:lpstr>Slide 27</vt:lpstr>
      <vt:lpstr>Types of Plans</vt:lpstr>
      <vt:lpstr>Characteristics of Planning</vt:lpstr>
      <vt:lpstr>Planning process</vt:lpstr>
      <vt:lpstr>Advantages of planning</vt:lpstr>
      <vt:lpstr>Limitations of planning</vt:lpstr>
      <vt:lpstr>Business forecasting and essentials</vt:lpstr>
      <vt:lpstr>Decision Making</vt:lpstr>
      <vt:lpstr>Definition of Decision Making</vt:lpstr>
      <vt:lpstr>Steps in the decision Making Process</vt:lpstr>
      <vt:lpstr>Types of Decision Making</vt:lpstr>
      <vt:lpstr>Problems involved in Decision Making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MANAGEMENT</dc:title>
  <dc:creator>user</dc:creator>
  <cp:lastModifiedBy>PRABHU</cp:lastModifiedBy>
  <cp:revision>39</cp:revision>
  <dcterms:created xsi:type="dcterms:W3CDTF">2006-08-16T00:00:00Z</dcterms:created>
  <dcterms:modified xsi:type="dcterms:W3CDTF">2016-07-21T09:19:09Z</dcterms:modified>
</cp:coreProperties>
</file>